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4" r:id="rId27"/>
    <p:sldId id="281" r:id="rId28"/>
    <p:sldId id="282" r:id="rId29"/>
    <p:sldId id="283" r:id="rId30"/>
    <p:sldId id="284" r:id="rId31"/>
    <p:sldId id="285" r:id="rId32"/>
    <p:sldId id="286" r:id="rId33"/>
    <p:sldId id="287" r:id="rId34"/>
    <p:sldId id="288" r:id="rId35"/>
    <p:sldId id="289" r:id="rId36"/>
    <p:sldId id="305" r:id="rId37"/>
    <p:sldId id="290" r:id="rId38"/>
    <p:sldId id="291" r:id="rId39"/>
    <p:sldId id="292" r:id="rId40"/>
    <p:sldId id="293" r:id="rId41"/>
    <p:sldId id="306" r:id="rId42"/>
    <p:sldId id="294" r:id="rId43"/>
    <p:sldId id="295" r:id="rId44"/>
    <p:sldId id="296" r:id="rId45"/>
    <p:sldId id="297" r:id="rId46"/>
    <p:sldId id="298" r:id="rId47"/>
    <p:sldId id="299" r:id="rId48"/>
    <p:sldId id="300" r:id="rId49"/>
    <p:sldId id="301" r:id="rId50"/>
    <p:sldId id="302" r:id="rId51"/>
    <p:sldId id="303" r:id="rId52"/>
  </p:sldIdLst>
  <p:sldSz cx="18288000" cy="10287000"/>
  <p:notesSz cx="6858000" cy="9144000"/>
  <p:embeddedFontLst>
    <p:embeddedFont>
      <p:font typeface="Arimo Bold" panose="020B0604020202020204" charset="0"/>
      <p:regular r:id="rId53"/>
    </p:embeddedFont>
    <p:embeddedFont>
      <p:font typeface="DejaVu Serif Bold" panose="020B0604020202020204" charset="0"/>
      <p:regular r:id="rId54"/>
    </p:embeddedFont>
    <p:embeddedFont>
      <p:font typeface="Faustina" panose="020B0604020202020204" charset="0"/>
      <p:regular r:id="rId55"/>
    </p:embeddedFont>
    <p:embeddedFont>
      <p:font typeface="Faustina Bold" panose="020B0604020202020204" charset="0"/>
      <p:regular r:id="rId56"/>
    </p:embeddedFont>
    <p:embeddedFont>
      <p:font typeface="Faustina Bold Italics" panose="020B0604020202020204" charset="0"/>
      <p:regular r:id="rId57"/>
    </p:embeddedFont>
    <p:embeddedFont>
      <p:font typeface="Faustina Italics" panose="020B0604020202020204" charset="0"/>
      <p:regular r:id="rId58"/>
    </p:embeddedFont>
    <p:embeddedFont>
      <p:font typeface="Noto Sans" panose="020B0502040504020204" pitchFamily="34" charset="0"/>
      <p:regular r:id="rId59"/>
      <p:bold r:id="rId60"/>
      <p:italic r:id="rId61"/>
      <p:boldItalic r:id="rId62"/>
    </p:embeddedFont>
    <p:embeddedFont>
      <p:font typeface="Noto Sans Bold" panose="020B0802040504020204" charset="0"/>
      <p:regular r:id="rId63"/>
    </p:embeddedFont>
    <p:embeddedFont>
      <p:font typeface="Noto Sans Italics" panose="020B0604020202020204" charset="0"/>
      <p:regular r:id="rId64"/>
    </p:embeddedFont>
    <p:embeddedFont>
      <p:font typeface="Noto Serif Display" panose="020B0604020202020204"/>
      <p:regular r:id="rId65"/>
    </p:embeddedFont>
    <p:embeddedFont>
      <p:font typeface="Open Sans Extra Bold" panose="020B0604020202020204" charset="0"/>
      <p:regular r:id="rId66"/>
    </p:embeddedFont>
    <p:embeddedFont>
      <p:font typeface="Poppins Bold" panose="020B0604020202020204"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288" y="6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5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2.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3.jpe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sv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870496" y="6506007"/>
            <a:ext cx="13237224" cy="132372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2593203"/>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grpSp>
        <p:nvGrpSpPr>
          <p:cNvPr id="15" name="Group 15"/>
          <p:cNvGrpSpPr>
            <a:grpSpLocks noChangeAspect="1"/>
          </p:cNvGrpSpPr>
          <p:nvPr/>
        </p:nvGrpSpPr>
        <p:grpSpPr>
          <a:xfrm>
            <a:off x="10611543" y="6088820"/>
            <a:ext cx="7057992" cy="4048379"/>
            <a:chOff x="0" y="0"/>
            <a:chExt cx="7981950" cy="4578350"/>
          </a:xfrm>
        </p:grpSpPr>
        <p:sp>
          <p:nvSpPr>
            <p:cNvPr id="16" name="Freeform 1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7" name="Freeform 1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8" name="Freeform 1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9" name="Freeform 1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0" name="Freeform 2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2492" b="-2492"/>
              </a:stretch>
            </a:blipFill>
          </p:spPr>
        </p:sp>
      </p:grpSp>
      <p:sp>
        <p:nvSpPr>
          <p:cNvPr id="21" name="TextBox 21"/>
          <p:cNvSpPr txBox="1"/>
          <p:nvPr/>
        </p:nvSpPr>
        <p:spPr>
          <a:xfrm>
            <a:off x="1028700" y="3899523"/>
            <a:ext cx="13799039" cy="1201881"/>
          </a:xfrm>
          <a:prstGeom prst="rect">
            <a:avLst/>
          </a:prstGeom>
        </p:spPr>
        <p:txBody>
          <a:bodyPr lIns="0" tIns="0" rIns="0" bIns="0" rtlCol="0" anchor="t">
            <a:spAutoFit/>
          </a:bodyPr>
          <a:lstStyle/>
          <a:p>
            <a:pPr algn="l">
              <a:lnSpc>
                <a:spcPts val="9879"/>
              </a:lnSpc>
              <a:spcBef>
                <a:spcPct val="0"/>
              </a:spcBef>
            </a:pPr>
            <a:r>
              <a:rPr lang="en-US" sz="7056">
                <a:solidFill>
                  <a:srgbClr val="051D40"/>
                </a:solidFill>
                <a:latin typeface="Open Sans Extra Bold"/>
              </a:rPr>
              <a:t>Thiết kế bộ lọc FIR thông thấp  </a:t>
            </a:r>
          </a:p>
        </p:txBody>
      </p:sp>
      <p:sp>
        <p:nvSpPr>
          <p:cNvPr id="22" name="TextBox 22"/>
          <p:cNvSpPr txBox="1"/>
          <p:nvPr/>
        </p:nvSpPr>
        <p:spPr>
          <a:xfrm>
            <a:off x="4247733" y="783576"/>
            <a:ext cx="3474125" cy="828040"/>
          </a:xfrm>
          <a:prstGeom prst="rect">
            <a:avLst/>
          </a:prstGeom>
        </p:spPr>
        <p:txBody>
          <a:bodyPr lIns="0" tIns="0" rIns="0" bIns="0" rtlCol="0" anchor="t">
            <a:spAutoFit/>
          </a:bodyPr>
          <a:lstStyle/>
          <a:p>
            <a:pPr algn="ctr">
              <a:lnSpc>
                <a:spcPts val="6860"/>
              </a:lnSpc>
              <a:spcBef>
                <a:spcPct val="0"/>
              </a:spcBef>
            </a:pPr>
            <a:r>
              <a:rPr lang="en-US" sz="4900">
                <a:solidFill>
                  <a:srgbClr val="051D40"/>
                </a:solidFill>
                <a:latin typeface="Open Sans Extra Bold"/>
              </a:rPr>
              <a:t>Bài tập lớn</a:t>
            </a:r>
          </a:p>
        </p:txBody>
      </p:sp>
      <p:sp>
        <p:nvSpPr>
          <p:cNvPr id="23" name="TextBox 23"/>
          <p:cNvSpPr txBox="1"/>
          <p:nvPr/>
        </p:nvSpPr>
        <p:spPr>
          <a:xfrm>
            <a:off x="1060192" y="7098401"/>
            <a:ext cx="1683901" cy="734061"/>
          </a:xfrm>
          <a:prstGeom prst="rect">
            <a:avLst/>
          </a:prstGeom>
        </p:spPr>
        <p:txBody>
          <a:bodyPr lIns="0" tIns="0" rIns="0" bIns="0" rtlCol="0" anchor="t">
            <a:spAutoFit/>
          </a:bodyPr>
          <a:lstStyle/>
          <a:p>
            <a:pPr algn="ctr">
              <a:lnSpc>
                <a:spcPts val="5739"/>
              </a:lnSpc>
              <a:spcBef>
                <a:spcPct val="0"/>
              </a:spcBef>
            </a:pPr>
            <a:r>
              <a:rPr lang="en-US" sz="4099">
                <a:solidFill>
                  <a:srgbClr val="051D40"/>
                </a:solidFill>
                <a:latin typeface="Poppins Bold"/>
              </a:rPr>
              <a:t>GVHD:</a:t>
            </a:r>
          </a:p>
        </p:txBody>
      </p:sp>
      <p:sp>
        <p:nvSpPr>
          <p:cNvPr id="24" name="TextBox 24"/>
          <p:cNvSpPr txBox="1"/>
          <p:nvPr/>
        </p:nvSpPr>
        <p:spPr>
          <a:xfrm>
            <a:off x="3028292" y="7106656"/>
            <a:ext cx="5729102" cy="671018"/>
          </a:xfrm>
          <a:prstGeom prst="rect">
            <a:avLst/>
          </a:prstGeom>
        </p:spPr>
        <p:txBody>
          <a:bodyPr wrap="square" lIns="0" tIns="0" rIns="0" bIns="0" rtlCol="0" anchor="t">
            <a:spAutoFit/>
          </a:bodyPr>
          <a:lstStyle/>
          <a:p>
            <a:pPr algn="ctr">
              <a:lnSpc>
                <a:spcPts val="5599"/>
              </a:lnSpc>
              <a:spcBef>
                <a:spcPct val="0"/>
              </a:spcBef>
            </a:pPr>
            <a:r>
              <a:rPr lang="en-US" sz="3999" b="1" dirty="0" err="1">
                <a:solidFill>
                  <a:srgbClr val="051D40"/>
                </a:solidFill>
                <a:latin typeface="Noto Sans" panose="020B0502040504020204" pitchFamily="34" charset="0"/>
                <a:ea typeface="Noto Sans" panose="020B0502040504020204" pitchFamily="34" charset="0"/>
                <a:cs typeface="Noto Sans" panose="020B0502040504020204" pitchFamily="34" charset="0"/>
              </a:rPr>
              <a:t>NGUYỄN</a:t>
            </a:r>
            <a:r>
              <a:rPr lang="en-US" sz="3999" b="1" dirty="0">
                <a:solidFill>
                  <a:srgbClr val="051D40"/>
                </a:solidFill>
                <a:latin typeface="Noto Sans" panose="020B0502040504020204" pitchFamily="34" charset="0"/>
                <a:ea typeface="Noto Sans" panose="020B0502040504020204" pitchFamily="34" charset="0"/>
                <a:cs typeface="Noto Sans" panose="020B0502040504020204" pitchFamily="34" charset="0"/>
              </a:rPr>
              <a:t> </a:t>
            </a:r>
            <a:r>
              <a:rPr lang="en-US" sz="3999" b="1" dirty="0" err="1">
                <a:solidFill>
                  <a:srgbClr val="051D40"/>
                </a:solidFill>
                <a:latin typeface="Noto Sans" panose="020B0502040504020204" pitchFamily="34" charset="0"/>
                <a:ea typeface="Noto Sans" panose="020B0502040504020204" pitchFamily="34" charset="0"/>
                <a:cs typeface="Noto Sans" panose="020B0502040504020204" pitchFamily="34" charset="0"/>
              </a:rPr>
              <a:t>TUẤN</a:t>
            </a:r>
            <a:r>
              <a:rPr lang="en-US" sz="3999" b="1" dirty="0">
                <a:solidFill>
                  <a:srgbClr val="051D40"/>
                </a:solidFill>
                <a:latin typeface="Noto Sans" panose="020B0502040504020204" pitchFamily="34" charset="0"/>
                <a:ea typeface="Noto Sans" panose="020B0502040504020204" pitchFamily="34" charset="0"/>
                <a:cs typeface="Noto Sans" panose="020B0502040504020204" pitchFamily="34" charset="0"/>
              </a:rPr>
              <a:t> </a:t>
            </a:r>
            <a:r>
              <a:rPr lang="en-US" sz="3999" b="1" dirty="0" err="1">
                <a:solidFill>
                  <a:srgbClr val="051D40"/>
                </a:solidFill>
                <a:latin typeface="Noto Sans" panose="020B0502040504020204" pitchFamily="34" charset="0"/>
                <a:ea typeface="Noto Sans" panose="020B0502040504020204" pitchFamily="34" charset="0"/>
                <a:cs typeface="Noto Sans" panose="020B0502040504020204" pitchFamily="34" charset="0"/>
              </a:rPr>
              <a:t>HÙNG</a:t>
            </a:r>
            <a:endParaRPr lang="en-US" sz="3999" b="1" dirty="0">
              <a:solidFill>
                <a:srgbClr val="051D40"/>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5" name="TextBox 25"/>
          <p:cNvSpPr txBox="1"/>
          <p:nvPr/>
        </p:nvSpPr>
        <p:spPr>
          <a:xfrm>
            <a:off x="4599623" y="5442390"/>
            <a:ext cx="2770346" cy="646430"/>
          </a:xfrm>
          <a:prstGeom prst="rect">
            <a:avLst/>
          </a:prstGeom>
        </p:spPr>
        <p:txBody>
          <a:bodyPr lIns="0" tIns="0" rIns="0" bIns="0" rtlCol="0" anchor="t">
            <a:spAutoFit/>
          </a:bodyPr>
          <a:lstStyle/>
          <a:p>
            <a:pPr algn="l">
              <a:lnSpc>
                <a:spcPts val="5320"/>
              </a:lnSpc>
              <a:spcBef>
                <a:spcPct val="0"/>
              </a:spcBef>
            </a:pPr>
            <a:r>
              <a:rPr lang="en-US" sz="3800">
                <a:solidFill>
                  <a:srgbClr val="051D40"/>
                </a:solidFill>
                <a:latin typeface="Open Sans Extra Bold"/>
              </a:rPr>
              <a:t>--NHÓM 8-- </a:t>
            </a:r>
          </a:p>
        </p:txBody>
      </p:sp>
      <p:sp>
        <p:nvSpPr>
          <p:cNvPr id="26" name="TextBox 26"/>
          <p:cNvSpPr txBox="1"/>
          <p:nvPr/>
        </p:nvSpPr>
        <p:spPr>
          <a:xfrm>
            <a:off x="1060192" y="1795205"/>
            <a:ext cx="10402577" cy="1002665"/>
          </a:xfrm>
          <a:prstGeom prst="rect">
            <a:avLst/>
          </a:prstGeom>
        </p:spPr>
        <p:txBody>
          <a:bodyPr wrap="square" lIns="0" tIns="0" rIns="0" bIns="0" rtlCol="0" anchor="t">
            <a:spAutoFit/>
          </a:bodyPr>
          <a:lstStyle/>
          <a:p>
            <a:pPr marL="0" lvl="0" indent="0" algn="ctr">
              <a:lnSpc>
                <a:spcPts val="8260"/>
              </a:lnSpc>
              <a:spcBef>
                <a:spcPct val="0"/>
              </a:spcBef>
            </a:pPr>
            <a:r>
              <a:rPr lang="en-US" sz="5900" u="none" strike="noStrike" dirty="0" err="1">
                <a:solidFill>
                  <a:srgbClr val="051D40"/>
                </a:solidFill>
                <a:latin typeface="Open Sans Extra Bold"/>
              </a:rPr>
              <a:t>Xử</a:t>
            </a:r>
            <a:r>
              <a:rPr lang="en-US" sz="5900" u="none" strike="noStrike" dirty="0">
                <a:solidFill>
                  <a:srgbClr val="051D40"/>
                </a:solidFill>
                <a:latin typeface="Open Sans Extra Bold"/>
              </a:rPr>
              <a:t> </a:t>
            </a:r>
            <a:r>
              <a:rPr lang="en-US" sz="5900" u="none" strike="noStrike" dirty="0" err="1">
                <a:solidFill>
                  <a:srgbClr val="051D40"/>
                </a:solidFill>
                <a:latin typeface="Open Sans Extra Bold"/>
              </a:rPr>
              <a:t>lý</a:t>
            </a:r>
            <a:r>
              <a:rPr lang="en-US" sz="5900" u="none" strike="noStrike" dirty="0">
                <a:solidFill>
                  <a:srgbClr val="051D40"/>
                </a:solidFill>
                <a:latin typeface="Open Sans Extra Bold"/>
              </a:rPr>
              <a:t> </a:t>
            </a:r>
            <a:r>
              <a:rPr lang="en-US" sz="5900" u="none" strike="noStrike" dirty="0" err="1">
                <a:solidFill>
                  <a:srgbClr val="051D40"/>
                </a:solidFill>
                <a:latin typeface="Open Sans Extra Bold"/>
              </a:rPr>
              <a:t>tín</a:t>
            </a:r>
            <a:r>
              <a:rPr lang="en-US" sz="5900" u="none" strike="noStrike" dirty="0">
                <a:solidFill>
                  <a:srgbClr val="051D40"/>
                </a:solidFill>
                <a:latin typeface="Open Sans Extra Bold"/>
              </a:rPr>
              <a:t> </a:t>
            </a:r>
            <a:r>
              <a:rPr lang="en-US" sz="5900" u="none" strike="noStrike" dirty="0" err="1">
                <a:solidFill>
                  <a:srgbClr val="051D40"/>
                </a:solidFill>
                <a:latin typeface="Open Sans Extra Bold"/>
              </a:rPr>
              <a:t>hiệu</a:t>
            </a:r>
            <a:r>
              <a:rPr lang="en-US" sz="5900" u="none" strike="noStrike" dirty="0">
                <a:solidFill>
                  <a:srgbClr val="051D40"/>
                </a:solidFill>
                <a:latin typeface="Open Sans Extra Bold"/>
              </a:rPr>
              <a:t> </a:t>
            </a:r>
            <a:r>
              <a:rPr lang="en-US" sz="5900" u="none" strike="noStrike" dirty="0" err="1">
                <a:solidFill>
                  <a:srgbClr val="051D40"/>
                </a:solidFill>
                <a:latin typeface="Open Sans Extra Bold"/>
              </a:rPr>
              <a:t>số</a:t>
            </a:r>
            <a:r>
              <a:rPr lang="en-US" sz="5900" u="none" strike="noStrike" dirty="0">
                <a:solidFill>
                  <a:srgbClr val="051D40"/>
                </a:solidFill>
                <a:latin typeface="Open Sans Extra Bold"/>
              </a:rPr>
              <a:t> </a:t>
            </a:r>
            <a:r>
              <a:rPr lang="en-US" sz="5900" u="none" strike="noStrike" dirty="0" err="1">
                <a:solidFill>
                  <a:srgbClr val="051D40"/>
                </a:solidFill>
                <a:latin typeface="Open Sans Extra Bold"/>
              </a:rPr>
              <a:t>với</a:t>
            </a:r>
            <a:r>
              <a:rPr lang="en-US" sz="5900" u="none" strike="noStrike" dirty="0">
                <a:solidFill>
                  <a:srgbClr val="051D40"/>
                </a:solidFill>
                <a:latin typeface="Open Sans Extra Bold"/>
              </a:rPr>
              <a:t> FPGA</a:t>
            </a:r>
          </a:p>
        </p:txBody>
      </p:sp>
      <p:sp>
        <p:nvSpPr>
          <p:cNvPr id="27" name="TextBox 27"/>
          <p:cNvSpPr txBox="1"/>
          <p:nvPr/>
        </p:nvSpPr>
        <p:spPr>
          <a:xfrm>
            <a:off x="5076647" y="2958488"/>
            <a:ext cx="1879283" cy="828042"/>
          </a:xfrm>
          <a:prstGeom prst="rect">
            <a:avLst/>
          </a:prstGeom>
        </p:spPr>
        <p:txBody>
          <a:bodyPr lIns="0" tIns="0" rIns="0" bIns="0" rtlCol="0" anchor="t">
            <a:spAutoFit/>
          </a:bodyPr>
          <a:lstStyle/>
          <a:p>
            <a:pPr algn="ctr">
              <a:lnSpc>
                <a:spcPts val="6859"/>
              </a:lnSpc>
              <a:spcBef>
                <a:spcPct val="0"/>
              </a:spcBef>
            </a:pPr>
            <a:r>
              <a:rPr lang="en-US" sz="4899" dirty="0" err="1">
                <a:solidFill>
                  <a:srgbClr val="051D40"/>
                </a:solidFill>
                <a:latin typeface="Open Sans Extra Bold"/>
              </a:rPr>
              <a:t>Đề</a:t>
            </a:r>
            <a:r>
              <a:rPr lang="en-US" sz="4899" dirty="0">
                <a:solidFill>
                  <a:srgbClr val="051D40"/>
                </a:solidFill>
                <a:latin typeface="Open Sans Extra Bold"/>
              </a:rPr>
              <a:t> </a:t>
            </a:r>
            <a:r>
              <a:rPr lang="en-US" sz="4899" dirty="0" err="1">
                <a:solidFill>
                  <a:srgbClr val="051D40"/>
                </a:solidFill>
                <a:latin typeface="Open Sans Extra Bold"/>
              </a:rPr>
              <a:t>tài</a:t>
            </a:r>
            <a:endParaRPr lang="en-US" sz="4899" dirty="0">
              <a:solidFill>
                <a:srgbClr val="051D40"/>
              </a:solidFill>
              <a:latin typeface="Open Sans Extra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2346523"/>
            <a:ext cx="11321152" cy="6280544"/>
          </a:xfrm>
          <a:custGeom>
            <a:avLst/>
            <a:gdLst/>
            <a:ahLst/>
            <a:cxnLst/>
            <a:rect l="l" t="t" r="r" b="b"/>
            <a:pathLst>
              <a:path w="11321152" h="6280544">
                <a:moveTo>
                  <a:pt x="0" y="0"/>
                </a:moveTo>
                <a:lnTo>
                  <a:pt x="11321152" y="0"/>
                </a:lnTo>
                <a:lnTo>
                  <a:pt x="11321152" y="6280544"/>
                </a:lnTo>
                <a:lnTo>
                  <a:pt x="0" y="6280544"/>
                </a:lnTo>
                <a:lnTo>
                  <a:pt x="0" y="0"/>
                </a:lnTo>
                <a:close/>
              </a:path>
            </a:pathLst>
          </a:custGeom>
          <a:blipFill>
            <a:blip r:embed="rId4"/>
            <a:stretch>
              <a:fillRect/>
            </a:stretch>
          </a:blipFill>
        </p:spPr>
      </p:sp>
      <p:sp>
        <p:nvSpPr>
          <p:cNvPr id="7" name="TextBox 7"/>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
        <p:nvSpPr>
          <p:cNvPr id="8" name="TextBox 8"/>
          <p:cNvSpPr txBox="1"/>
          <p:nvPr/>
        </p:nvSpPr>
        <p:spPr>
          <a:xfrm>
            <a:off x="1969408" y="8677910"/>
            <a:ext cx="9883983" cy="580390"/>
          </a:xfrm>
          <a:prstGeom prst="rect">
            <a:avLst/>
          </a:prstGeom>
        </p:spPr>
        <p:txBody>
          <a:bodyPr lIns="0" tIns="0" rIns="0" bIns="0" rtlCol="0" anchor="t">
            <a:spAutoFit/>
          </a:bodyPr>
          <a:lstStyle/>
          <a:p>
            <a:pPr algn="ctr">
              <a:lnSpc>
                <a:spcPts val="4759"/>
              </a:lnSpc>
            </a:pPr>
            <a:r>
              <a:rPr lang="en-US" sz="3399">
                <a:solidFill>
                  <a:srgbClr val="051D40"/>
                </a:solidFill>
                <a:latin typeface="Noto Sans Bold"/>
              </a:rPr>
              <a:t>Các chân tín hiệu Audio CODEC của DE2.</a:t>
            </a:r>
          </a:p>
        </p:txBody>
      </p:sp>
      <p:grpSp>
        <p:nvGrpSpPr>
          <p:cNvPr id="9" name="Group 9"/>
          <p:cNvGrpSpPr/>
          <p:nvPr/>
        </p:nvGrpSpPr>
        <p:grpSpPr>
          <a:xfrm>
            <a:off x="12683227" y="-1071155"/>
            <a:ext cx="5604773" cy="11358155"/>
            <a:chOff x="0" y="0"/>
            <a:chExt cx="490062" cy="993118"/>
          </a:xfrm>
        </p:grpSpPr>
        <p:sp>
          <p:nvSpPr>
            <p:cNvPr id="10" name="Freeform 10"/>
            <p:cNvSpPr/>
            <p:nvPr/>
          </p:nvSpPr>
          <p:spPr>
            <a:xfrm>
              <a:off x="0" y="0"/>
              <a:ext cx="490062" cy="993118"/>
            </a:xfrm>
            <a:custGeom>
              <a:avLst/>
              <a:gdLst/>
              <a:ahLst/>
              <a:cxnLst/>
              <a:rect l="l" t="t" r="r" b="b"/>
              <a:pathLst>
                <a:path w="490062" h="993118">
                  <a:moveTo>
                    <a:pt x="163442" y="19070"/>
                  </a:moveTo>
                  <a:cubicBezTo>
                    <a:pt x="188485" y="7556"/>
                    <a:pt x="217129" y="0"/>
                    <a:pt x="245163" y="0"/>
                  </a:cubicBezTo>
                  <a:cubicBezTo>
                    <a:pt x="273197" y="0"/>
                    <a:pt x="300173" y="6476"/>
                    <a:pt x="325033" y="17990"/>
                  </a:cubicBezTo>
                  <a:cubicBezTo>
                    <a:pt x="325562" y="18350"/>
                    <a:pt x="326091" y="18350"/>
                    <a:pt x="326620" y="18710"/>
                  </a:cubicBezTo>
                  <a:cubicBezTo>
                    <a:pt x="419977" y="64765"/>
                    <a:pt x="488740" y="186379"/>
                    <a:pt x="490062" y="332507"/>
                  </a:cubicBezTo>
                  <a:lnTo>
                    <a:pt x="490062" y="993118"/>
                  </a:lnTo>
                  <a:lnTo>
                    <a:pt x="0" y="993118"/>
                  </a:lnTo>
                  <a:lnTo>
                    <a:pt x="0" y="332998"/>
                  </a:lnTo>
                  <a:cubicBezTo>
                    <a:pt x="1322" y="185660"/>
                    <a:pt x="69027" y="64045"/>
                    <a:pt x="163442" y="19070"/>
                  </a:cubicBezTo>
                  <a:close/>
                </a:path>
              </a:pathLst>
            </a:custGeom>
            <a:solidFill>
              <a:srgbClr val="145DA0"/>
            </a:solidFill>
          </p:spPr>
        </p:sp>
        <p:sp>
          <p:nvSpPr>
            <p:cNvPr id="11" name="TextBox 11"/>
            <p:cNvSpPr txBox="1"/>
            <p:nvPr/>
          </p:nvSpPr>
          <p:spPr>
            <a:xfrm>
              <a:off x="0" y="88900"/>
              <a:ext cx="490062" cy="904218"/>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3088363" y="1379177"/>
            <a:ext cx="4794500" cy="8190230"/>
          </a:xfrm>
          <a:prstGeom prst="rect">
            <a:avLst/>
          </a:prstGeom>
        </p:spPr>
        <p:txBody>
          <a:bodyPr lIns="0" tIns="0" rIns="0" bIns="0" rtlCol="0" anchor="t">
            <a:spAutoFit/>
          </a:bodyPr>
          <a:lstStyle/>
          <a:p>
            <a:pPr algn="ctr">
              <a:lnSpc>
                <a:spcPts val="5440"/>
              </a:lnSpc>
            </a:pPr>
            <a:r>
              <a:rPr lang="en-US" sz="3400">
                <a:solidFill>
                  <a:srgbClr val="FDFDFD"/>
                </a:solidFill>
                <a:latin typeface="Noto Serif Display"/>
              </a:rPr>
              <a:t>Chip mã hóa/giải mã âm thanh WM8731 hỗ trợ cổng microphone-in, line-in và line-out, với tốc độ mẫu có thể điều chỉnh từ 8 kHz đến 96 kHz. WM8731 được điều khiển thông qua giao diện bus I2C nối tiếp, được kết nối với các chân trên FPGA Cyclone II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19331" y="2712732"/>
            <a:ext cx="9453772" cy="5557837"/>
          </a:xfrm>
          <a:custGeom>
            <a:avLst/>
            <a:gdLst/>
            <a:ahLst/>
            <a:cxnLst/>
            <a:rect l="l" t="t" r="r" b="b"/>
            <a:pathLst>
              <a:path w="9453772" h="5557837">
                <a:moveTo>
                  <a:pt x="0" y="0"/>
                </a:moveTo>
                <a:lnTo>
                  <a:pt x="9453772" y="0"/>
                </a:lnTo>
                <a:lnTo>
                  <a:pt x="9453772" y="5557837"/>
                </a:lnTo>
                <a:lnTo>
                  <a:pt x="0" y="5557837"/>
                </a:lnTo>
                <a:lnTo>
                  <a:pt x="0" y="0"/>
                </a:lnTo>
                <a:close/>
              </a:path>
            </a:pathLst>
          </a:custGeom>
          <a:blipFill>
            <a:blip r:embed="rId4"/>
            <a:stretch>
              <a:fillRect/>
            </a:stretch>
          </a:blipFill>
        </p:spPr>
      </p:sp>
      <p:sp>
        <p:nvSpPr>
          <p:cNvPr id="7" name="TextBox 7"/>
          <p:cNvSpPr txBox="1"/>
          <p:nvPr/>
        </p:nvSpPr>
        <p:spPr>
          <a:xfrm>
            <a:off x="399157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
        <p:nvSpPr>
          <p:cNvPr id="8" name="TextBox 8"/>
          <p:cNvSpPr txBox="1"/>
          <p:nvPr/>
        </p:nvSpPr>
        <p:spPr>
          <a:xfrm>
            <a:off x="525064" y="8969058"/>
            <a:ext cx="11242305" cy="521335"/>
          </a:xfrm>
          <a:prstGeom prst="rect">
            <a:avLst/>
          </a:prstGeom>
        </p:spPr>
        <p:txBody>
          <a:bodyPr lIns="0" tIns="0" rIns="0" bIns="0" rtlCol="0" anchor="t">
            <a:spAutoFit/>
          </a:bodyPr>
          <a:lstStyle/>
          <a:p>
            <a:pPr algn="ctr">
              <a:lnSpc>
                <a:spcPts val="4340"/>
              </a:lnSpc>
            </a:pPr>
            <a:r>
              <a:rPr lang="en-US" sz="3100">
                <a:solidFill>
                  <a:srgbClr val="051D40"/>
                </a:solidFill>
                <a:latin typeface="Noto Sans Bold"/>
              </a:rPr>
              <a:t>Giao diện kết nối WM8731 và bộ xử lý tín hiệu âm thanh</a:t>
            </a:r>
          </a:p>
        </p:txBody>
      </p:sp>
      <p:grpSp>
        <p:nvGrpSpPr>
          <p:cNvPr id="9" name="Group 9"/>
          <p:cNvGrpSpPr/>
          <p:nvPr/>
        </p:nvGrpSpPr>
        <p:grpSpPr>
          <a:xfrm>
            <a:off x="11944702" y="-1071155"/>
            <a:ext cx="6343298" cy="11358155"/>
            <a:chOff x="0" y="0"/>
            <a:chExt cx="554636" cy="993118"/>
          </a:xfrm>
        </p:grpSpPr>
        <p:sp>
          <p:nvSpPr>
            <p:cNvPr id="10" name="Freeform 10"/>
            <p:cNvSpPr/>
            <p:nvPr/>
          </p:nvSpPr>
          <p:spPr>
            <a:xfrm>
              <a:off x="0" y="0"/>
              <a:ext cx="554636" cy="993118"/>
            </a:xfrm>
            <a:custGeom>
              <a:avLst/>
              <a:gdLst/>
              <a:ahLst/>
              <a:cxnLst/>
              <a:rect l="l" t="t" r="r" b="b"/>
              <a:pathLst>
                <a:path w="554636" h="993118">
                  <a:moveTo>
                    <a:pt x="184979" y="19070"/>
                  </a:moveTo>
                  <a:cubicBezTo>
                    <a:pt x="213321" y="7556"/>
                    <a:pt x="245740" y="0"/>
                    <a:pt x="277467" y="0"/>
                  </a:cubicBezTo>
                  <a:cubicBezTo>
                    <a:pt x="309196" y="0"/>
                    <a:pt x="339726" y="6476"/>
                    <a:pt x="367861" y="17990"/>
                  </a:cubicBezTo>
                  <a:cubicBezTo>
                    <a:pt x="368461" y="18350"/>
                    <a:pt x="369059" y="18350"/>
                    <a:pt x="369657" y="18710"/>
                  </a:cubicBezTo>
                  <a:cubicBezTo>
                    <a:pt x="475317" y="64765"/>
                    <a:pt x="553139" y="186379"/>
                    <a:pt x="554636" y="332507"/>
                  </a:cubicBezTo>
                  <a:lnTo>
                    <a:pt x="554636" y="993118"/>
                  </a:lnTo>
                  <a:lnTo>
                    <a:pt x="0" y="993118"/>
                  </a:lnTo>
                  <a:lnTo>
                    <a:pt x="0" y="332998"/>
                  </a:lnTo>
                  <a:cubicBezTo>
                    <a:pt x="1497" y="185660"/>
                    <a:pt x="78122" y="64045"/>
                    <a:pt x="184979" y="19070"/>
                  </a:cubicBezTo>
                  <a:close/>
                </a:path>
              </a:pathLst>
            </a:custGeom>
            <a:solidFill>
              <a:srgbClr val="145DA0"/>
            </a:solidFill>
          </p:spPr>
        </p:sp>
        <p:sp>
          <p:nvSpPr>
            <p:cNvPr id="11" name="TextBox 11"/>
            <p:cNvSpPr txBox="1"/>
            <p:nvPr/>
          </p:nvSpPr>
          <p:spPr>
            <a:xfrm>
              <a:off x="0" y="88900"/>
              <a:ext cx="554636" cy="904218"/>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2367927" y="1985962"/>
            <a:ext cx="5496848" cy="7504430"/>
          </a:xfrm>
          <a:prstGeom prst="rect">
            <a:avLst/>
          </a:prstGeom>
        </p:spPr>
        <p:txBody>
          <a:bodyPr lIns="0" tIns="0" rIns="0" bIns="0" rtlCol="0" anchor="t">
            <a:spAutoFit/>
          </a:bodyPr>
          <a:lstStyle/>
          <a:p>
            <a:pPr algn="just">
              <a:lnSpc>
                <a:spcPts val="5439"/>
              </a:lnSpc>
            </a:pPr>
            <a:r>
              <a:rPr lang="en-US" sz="3399">
                <a:solidFill>
                  <a:srgbClr val="FDFDFD"/>
                </a:solidFill>
                <a:latin typeface="Faustina"/>
              </a:rPr>
              <a:t> Việc giao tiếp âm thanh sẽ bao gồm tổng cộng 2 kênh là kênh trái và kênh phải. Khi đọc âm thanh ta cũng phải đọc cả hai kênh, và khi xuất dữ liệu ra, chúng ta cũng xuất dữ liệu trên cả hai kênh. Mỗi kênh sẽ có tần số lấy mẫu là fs=fclock/ 1024=50MHz/1024 =48.828kHz.</a:t>
            </a:r>
          </a:p>
          <a:p>
            <a:pPr algn="just">
              <a:lnSpc>
                <a:spcPts val="5439"/>
              </a:lnSpc>
            </a:pPr>
            <a:endParaRPr lang="en-US" sz="3399">
              <a:solidFill>
                <a:srgbClr val="FDFDFD"/>
              </a:solidFill>
              <a:latin typeface="Fausti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569160" y="1515053"/>
            <a:ext cx="9992105" cy="662939"/>
          </a:xfrm>
          <a:prstGeom prst="rect">
            <a:avLst/>
          </a:prstGeom>
        </p:spPr>
        <p:txBody>
          <a:bodyPr lIns="0" tIns="0" rIns="0" bIns="0" rtlCol="0" anchor="t">
            <a:spAutoFit/>
          </a:bodyPr>
          <a:lstStyle/>
          <a:p>
            <a:pPr algn="l">
              <a:lnSpc>
                <a:spcPts val="5460"/>
              </a:lnSpc>
            </a:pPr>
            <a:r>
              <a:rPr lang="en-US" sz="3900">
                <a:solidFill>
                  <a:srgbClr val="051D40"/>
                </a:solidFill>
                <a:latin typeface="Noto Sans Bold"/>
              </a:rPr>
              <a:t>Các chân tín hiệu giao tiếp với WM8731</a:t>
            </a:r>
          </a:p>
        </p:txBody>
      </p:sp>
      <p:sp>
        <p:nvSpPr>
          <p:cNvPr id="7" name="TextBox 7"/>
          <p:cNvSpPr txBox="1"/>
          <p:nvPr/>
        </p:nvSpPr>
        <p:spPr>
          <a:xfrm>
            <a:off x="846146" y="2546548"/>
            <a:ext cx="11495364" cy="2703830"/>
          </a:xfrm>
          <a:prstGeom prst="rect">
            <a:avLst/>
          </a:prstGeom>
        </p:spPr>
        <p:txBody>
          <a:bodyPr lIns="0" tIns="0" rIns="0" bIns="0" rtlCol="0" anchor="t">
            <a:spAutoFit/>
          </a:bodyPr>
          <a:lstStyle/>
          <a:p>
            <a:pPr algn="l">
              <a:lnSpc>
                <a:spcPts val="5439"/>
              </a:lnSpc>
            </a:pPr>
            <a:r>
              <a:rPr lang="en-US" sz="3399">
                <a:solidFill>
                  <a:srgbClr val="000000"/>
                </a:solidFill>
                <a:latin typeface="Faustina"/>
              </a:rPr>
              <a:t>+  MCLK =&gt;  A 12.5 MHz master clock. It’s the WM8731’s internal operation clock.</a:t>
            </a:r>
          </a:p>
          <a:p>
            <a:pPr algn="l">
              <a:lnSpc>
                <a:spcPts val="5439"/>
              </a:lnSpc>
            </a:pPr>
            <a:r>
              <a:rPr lang="en-US" sz="3399">
                <a:solidFill>
                  <a:srgbClr val="000000"/>
                </a:solidFill>
                <a:latin typeface="Faustina"/>
              </a:rPr>
              <a:t>+ BCLK  =&gt; A 3.125 MHz bit clock (mclk 4 ).</a:t>
            </a:r>
          </a:p>
          <a:p>
            <a:pPr algn="l">
              <a:lnSpc>
                <a:spcPts val="5439"/>
              </a:lnSpc>
            </a:pPr>
            <a:r>
              <a:rPr lang="en-US" sz="3399">
                <a:solidFill>
                  <a:srgbClr val="000000"/>
                </a:solidFill>
                <a:latin typeface="Faustina"/>
              </a:rPr>
              <a:t>+ ADCLRC =&gt; A left/right selector for adcdat. adclrc=’1’ for left.</a:t>
            </a:r>
          </a:p>
        </p:txBody>
      </p:sp>
      <p:sp>
        <p:nvSpPr>
          <p:cNvPr id="8" name="Freeform 8"/>
          <p:cNvSpPr/>
          <p:nvPr/>
        </p:nvSpPr>
        <p:spPr>
          <a:xfrm>
            <a:off x="10238541" y="5755203"/>
            <a:ext cx="7881550" cy="4531797"/>
          </a:xfrm>
          <a:custGeom>
            <a:avLst/>
            <a:gdLst/>
            <a:ahLst/>
            <a:cxnLst/>
            <a:rect l="l" t="t" r="r" b="b"/>
            <a:pathLst>
              <a:path w="7881550" h="4531797">
                <a:moveTo>
                  <a:pt x="0" y="0"/>
                </a:moveTo>
                <a:lnTo>
                  <a:pt x="7881550" y="0"/>
                </a:lnTo>
                <a:lnTo>
                  <a:pt x="7881550" y="4531797"/>
                </a:lnTo>
                <a:lnTo>
                  <a:pt x="0" y="4531797"/>
                </a:lnTo>
                <a:lnTo>
                  <a:pt x="0" y="0"/>
                </a:lnTo>
                <a:close/>
              </a:path>
            </a:pathLst>
          </a:custGeom>
          <a:blipFill>
            <a:blip r:embed="rId4"/>
            <a:stretch>
              <a:fillRect t="-1122" b="-1122"/>
            </a:stretch>
          </a:blipFill>
        </p:spPr>
      </p:sp>
      <p:sp>
        <p:nvSpPr>
          <p:cNvPr id="9" name="TextBox 9"/>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
        <p:nvSpPr>
          <p:cNvPr id="10" name="TextBox 10"/>
          <p:cNvSpPr txBox="1"/>
          <p:nvPr/>
        </p:nvSpPr>
        <p:spPr>
          <a:xfrm>
            <a:off x="846146" y="5342366"/>
            <a:ext cx="9097667" cy="3580766"/>
          </a:xfrm>
          <a:prstGeom prst="rect">
            <a:avLst/>
          </a:prstGeom>
        </p:spPr>
        <p:txBody>
          <a:bodyPr lIns="0" tIns="0" rIns="0" bIns="0" rtlCol="0" anchor="t">
            <a:spAutoFit/>
          </a:bodyPr>
          <a:lstStyle/>
          <a:p>
            <a:pPr algn="l">
              <a:lnSpc>
                <a:spcPts val="4759"/>
              </a:lnSpc>
              <a:spcBef>
                <a:spcPct val="0"/>
              </a:spcBef>
            </a:pPr>
            <a:r>
              <a:rPr lang="en-US" sz="3399">
                <a:solidFill>
                  <a:srgbClr val="000000"/>
                </a:solidFill>
                <a:latin typeface="Faustina"/>
              </a:rPr>
              <a:t>+ ADCDAT =&gt; Serial bits from the ADCs (one bit per bclk pulse).</a:t>
            </a:r>
          </a:p>
          <a:p>
            <a:pPr algn="l">
              <a:lnSpc>
                <a:spcPts val="4759"/>
              </a:lnSpc>
              <a:spcBef>
                <a:spcPct val="0"/>
              </a:spcBef>
            </a:pPr>
            <a:r>
              <a:rPr lang="en-US" sz="3399">
                <a:solidFill>
                  <a:srgbClr val="000000"/>
                </a:solidFill>
                <a:latin typeface="Faustina"/>
              </a:rPr>
              <a:t>+ DACLRC =&gt; A left/right selector for dacdat. daclrc=’1’ for left.</a:t>
            </a:r>
          </a:p>
          <a:p>
            <a:pPr algn="l">
              <a:lnSpc>
                <a:spcPts val="4759"/>
              </a:lnSpc>
              <a:spcBef>
                <a:spcPct val="0"/>
              </a:spcBef>
            </a:pPr>
            <a:r>
              <a:rPr lang="en-US" sz="3399">
                <a:solidFill>
                  <a:srgbClr val="000000"/>
                </a:solidFill>
                <a:latin typeface="Faustina"/>
              </a:rPr>
              <a:t>+ DACDAT =&gt;  Serial bits to the DACs (one bit per bclk pulse)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063979" y="2346523"/>
            <a:ext cx="12809797" cy="4940297"/>
          </a:xfrm>
          <a:custGeom>
            <a:avLst/>
            <a:gdLst/>
            <a:ahLst/>
            <a:cxnLst/>
            <a:rect l="l" t="t" r="r" b="b"/>
            <a:pathLst>
              <a:path w="12809797" h="4940297">
                <a:moveTo>
                  <a:pt x="0" y="0"/>
                </a:moveTo>
                <a:lnTo>
                  <a:pt x="12809797" y="0"/>
                </a:lnTo>
                <a:lnTo>
                  <a:pt x="12809797" y="4940297"/>
                </a:lnTo>
                <a:lnTo>
                  <a:pt x="0" y="4940297"/>
                </a:lnTo>
                <a:lnTo>
                  <a:pt x="0" y="0"/>
                </a:lnTo>
                <a:close/>
              </a:path>
            </a:pathLst>
          </a:custGeom>
          <a:blipFill>
            <a:blip r:embed="rId4"/>
            <a:stretch>
              <a:fillRect/>
            </a:stretch>
          </a:blipFill>
        </p:spPr>
      </p:sp>
      <p:sp>
        <p:nvSpPr>
          <p:cNvPr id="7" name="TextBox 7"/>
          <p:cNvSpPr txBox="1"/>
          <p:nvPr/>
        </p:nvSpPr>
        <p:spPr>
          <a:xfrm>
            <a:off x="1492367" y="7561640"/>
            <a:ext cx="15766933" cy="580390"/>
          </a:xfrm>
          <a:prstGeom prst="rect">
            <a:avLst/>
          </a:prstGeom>
        </p:spPr>
        <p:txBody>
          <a:bodyPr lIns="0" tIns="0" rIns="0" bIns="0" rtlCol="0" anchor="t">
            <a:spAutoFit/>
          </a:bodyPr>
          <a:lstStyle/>
          <a:p>
            <a:pPr algn="ctr">
              <a:lnSpc>
                <a:spcPts val="4759"/>
              </a:lnSpc>
            </a:pPr>
            <a:r>
              <a:rPr lang="en-US" sz="3399">
                <a:solidFill>
                  <a:srgbClr val="051D40"/>
                </a:solidFill>
                <a:latin typeface="Noto Sans Bold"/>
              </a:rPr>
              <a:t>Hoạt động của các Clock</a:t>
            </a:r>
          </a:p>
        </p:txBody>
      </p:sp>
      <p:sp>
        <p:nvSpPr>
          <p:cNvPr id="8" name="TextBox 8"/>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897589" y="3033477"/>
            <a:ext cx="14908090" cy="6081269"/>
          </a:xfrm>
          <a:custGeom>
            <a:avLst/>
            <a:gdLst/>
            <a:ahLst/>
            <a:cxnLst/>
            <a:rect l="l" t="t" r="r" b="b"/>
            <a:pathLst>
              <a:path w="14908090" h="6081269">
                <a:moveTo>
                  <a:pt x="0" y="0"/>
                </a:moveTo>
                <a:lnTo>
                  <a:pt x="14908091" y="0"/>
                </a:lnTo>
                <a:lnTo>
                  <a:pt x="14908091" y="6081269"/>
                </a:lnTo>
                <a:lnTo>
                  <a:pt x="0" y="6081269"/>
                </a:lnTo>
                <a:lnTo>
                  <a:pt x="0" y="0"/>
                </a:lnTo>
                <a:close/>
              </a:path>
            </a:pathLst>
          </a:custGeom>
          <a:blipFill>
            <a:blip r:embed="rId4"/>
            <a:stretch>
              <a:fillRect/>
            </a:stretch>
          </a:blipFill>
        </p:spPr>
      </p:sp>
      <p:sp>
        <p:nvSpPr>
          <p:cNvPr id="7" name="TextBox 7"/>
          <p:cNvSpPr txBox="1"/>
          <p:nvPr/>
        </p:nvSpPr>
        <p:spPr>
          <a:xfrm>
            <a:off x="5968052" y="9191625"/>
            <a:ext cx="7671747" cy="580390"/>
          </a:xfrm>
          <a:prstGeom prst="rect">
            <a:avLst/>
          </a:prstGeom>
        </p:spPr>
        <p:txBody>
          <a:bodyPr wrap="square" lIns="0" tIns="0" rIns="0" bIns="0" rtlCol="0" anchor="t">
            <a:spAutoFit/>
          </a:bodyPr>
          <a:lstStyle/>
          <a:p>
            <a:pPr algn="ctr">
              <a:lnSpc>
                <a:spcPts val="4759"/>
              </a:lnSpc>
            </a:pPr>
            <a:r>
              <a:rPr lang="en-US" sz="3399" dirty="0" err="1">
                <a:solidFill>
                  <a:srgbClr val="051D40"/>
                </a:solidFill>
                <a:latin typeface="Noto Sans Bold"/>
              </a:rPr>
              <a:t>Đặc</a:t>
            </a:r>
            <a:r>
              <a:rPr lang="en-US" sz="3399" dirty="0">
                <a:solidFill>
                  <a:srgbClr val="051D40"/>
                </a:solidFill>
                <a:latin typeface="Noto Sans Bold"/>
              </a:rPr>
              <a:t> </a:t>
            </a:r>
            <a:r>
              <a:rPr lang="en-US" sz="3399" dirty="0" err="1">
                <a:solidFill>
                  <a:srgbClr val="051D40"/>
                </a:solidFill>
                <a:latin typeface="Noto Sans Bold"/>
              </a:rPr>
              <a:t>điểm</a:t>
            </a:r>
            <a:r>
              <a:rPr lang="en-US" sz="3399" dirty="0">
                <a:solidFill>
                  <a:srgbClr val="051D40"/>
                </a:solidFill>
                <a:latin typeface="Noto Sans Bold"/>
              </a:rPr>
              <a:t> </a:t>
            </a:r>
            <a:r>
              <a:rPr lang="en-US" sz="3399" dirty="0" err="1">
                <a:solidFill>
                  <a:srgbClr val="051D40"/>
                </a:solidFill>
                <a:latin typeface="Noto Sans Bold"/>
              </a:rPr>
              <a:t>của</a:t>
            </a:r>
            <a:r>
              <a:rPr lang="en-US" sz="3399" dirty="0">
                <a:solidFill>
                  <a:srgbClr val="051D40"/>
                </a:solidFill>
                <a:latin typeface="Noto Sans Bold"/>
              </a:rPr>
              <a:t> </a:t>
            </a:r>
            <a:r>
              <a:rPr lang="en-US" sz="3399" dirty="0" err="1">
                <a:solidFill>
                  <a:srgbClr val="051D40"/>
                </a:solidFill>
                <a:latin typeface="Noto Sans Bold"/>
              </a:rPr>
              <a:t>một</a:t>
            </a:r>
            <a:r>
              <a:rPr lang="en-US" sz="3399" dirty="0">
                <a:solidFill>
                  <a:srgbClr val="051D40"/>
                </a:solidFill>
                <a:latin typeface="Noto Sans Bold"/>
              </a:rPr>
              <a:t> </a:t>
            </a:r>
            <a:r>
              <a:rPr lang="en-US" sz="3399" dirty="0" err="1">
                <a:solidFill>
                  <a:srgbClr val="051D40"/>
                </a:solidFill>
                <a:latin typeface="Noto Sans Bold"/>
              </a:rPr>
              <a:t>số</a:t>
            </a:r>
            <a:r>
              <a:rPr lang="en-US" sz="3399" dirty="0">
                <a:solidFill>
                  <a:srgbClr val="051D40"/>
                </a:solidFill>
                <a:latin typeface="Noto Sans Bold"/>
              </a:rPr>
              <a:t> </a:t>
            </a:r>
            <a:r>
              <a:rPr lang="en-US" sz="3399" dirty="0" err="1">
                <a:solidFill>
                  <a:srgbClr val="051D40"/>
                </a:solidFill>
                <a:latin typeface="Noto Sans Bold"/>
              </a:rPr>
              <a:t>tín</a:t>
            </a:r>
            <a:r>
              <a:rPr lang="en-US" sz="3399" dirty="0">
                <a:solidFill>
                  <a:srgbClr val="051D40"/>
                </a:solidFill>
                <a:latin typeface="Noto Sans Bold"/>
              </a:rPr>
              <a:t> </a:t>
            </a:r>
            <a:r>
              <a:rPr lang="en-US" sz="3399" dirty="0" err="1">
                <a:solidFill>
                  <a:srgbClr val="051D40"/>
                </a:solidFill>
                <a:latin typeface="Noto Sans Bold"/>
              </a:rPr>
              <a:t>hiệu</a:t>
            </a:r>
            <a:r>
              <a:rPr lang="en-US" sz="3399" dirty="0">
                <a:solidFill>
                  <a:srgbClr val="051D40"/>
                </a:solidFill>
                <a:latin typeface="Noto Sans Bold"/>
              </a:rPr>
              <a:t> clock</a:t>
            </a:r>
          </a:p>
        </p:txBody>
      </p:sp>
      <p:sp>
        <p:nvSpPr>
          <p:cNvPr id="8" name="TextBox 8"/>
          <p:cNvSpPr txBox="1"/>
          <p:nvPr/>
        </p:nvSpPr>
        <p:spPr>
          <a:xfrm>
            <a:off x="1747488" y="1371167"/>
            <a:ext cx="15915129" cy="1332230"/>
          </a:xfrm>
          <a:prstGeom prst="rect">
            <a:avLst/>
          </a:prstGeom>
        </p:spPr>
        <p:txBody>
          <a:bodyPr lIns="0" tIns="0" rIns="0" bIns="0" rtlCol="0" anchor="t">
            <a:spAutoFit/>
          </a:bodyPr>
          <a:lstStyle/>
          <a:p>
            <a:pPr marL="734059" lvl="1" indent="-367030" algn="just">
              <a:lnSpc>
                <a:spcPts val="5439"/>
              </a:lnSpc>
              <a:buFont typeface="Arial"/>
              <a:buChar char="•"/>
            </a:pPr>
            <a:r>
              <a:rPr lang="en-US" sz="3399">
                <a:solidFill>
                  <a:srgbClr val="000000"/>
                </a:solidFill>
                <a:latin typeface="Faustina"/>
              </a:rPr>
              <a:t> Chúng ta chủ yếu sử dụng 2 clock là chính là BLCK và LRCK, chỉ cần hai clock này là ta có thể đọc dữ liệu từ chip WM8731, còn các clock khác ta không quan tâm nhiều.</a:t>
            </a:r>
          </a:p>
        </p:txBody>
      </p:sp>
      <p:sp>
        <p:nvSpPr>
          <p:cNvPr id="9" name="TextBox 9"/>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22636" y="6154142"/>
            <a:ext cx="8618524" cy="3428674"/>
          </a:xfrm>
          <a:custGeom>
            <a:avLst/>
            <a:gdLst/>
            <a:ahLst/>
            <a:cxnLst/>
            <a:rect l="l" t="t" r="r" b="b"/>
            <a:pathLst>
              <a:path w="8618524" h="3428674">
                <a:moveTo>
                  <a:pt x="0" y="0"/>
                </a:moveTo>
                <a:lnTo>
                  <a:pt x="8618524" y="0"/>
                </a:lnTo>
                <a:lnTo>
                  <a:pt x="8618524" y="3428674"/>
                </a:lnTo>
                <a:lnTo>
                  <a:pt x="0" y="3428674"/>
                </a:lnTo>
                <a:lnTo>
                  <a:pt x="0" y="0"/>
                </a:lnTo>
                <a:close/>
              </a:path>
            </a:pathLst>
          </a:custGeom>
          <a:blipFill>
            <a:blip r:embed="rId4"/>
            <a:stretch>
              <a:fillRect/>
            </a:stretch>
          </a:blipFill>
        </p:spPr>
      </p:sp>
      <p:sp>
        <p:nvSpPr>
          <p:cNvPr id="7" name="Freeform 7"/>
          <p:cNvSpPr/>
          <p:nvPr/>
        </p:nvSpPr>
        <p:spPr>
          <a:xfrm>
            <a:off x="4531898" y="2326411"/>
            <a:ext cx="8704984" cy="3695628"/>
          </a:xfrm>
          <a:custGeom>
            <a:avLst/>
            <a:gdLst/>
            <a:ahLst/>
            <a:cxnLst/>
            <a:rect l="l" t="t" r="r" b="b"/>
            <a:pathLst>
              <a:path w="8704984" h="3695628">
                <a:moveTo>
                  <a:pt x="0" y="0"/>
                </a:moveTo>
                <a:lnTo>
                  <a:pt x="8704985" y="0"/>
                </a:lnTo>
                <a:lnTo>
                  <a:pt x="8704985" y="3695628"/>
                </a:lnTo>
                <a:lnTo>
                  <a:pt x="0" y="3695628"/>
                </a:lnTo>
                <a:lnTo>
                  <a:pt x="0" y="0"/>
                </a:lnTo>
                <a:close/>
              </a:path>
            </a:pathLst>
          </a:custGeom>
          <a:blipFill>
            <a:blip r:embed="rId5"/>
            <a:stretch>
              <a:fillRect/>
            </a:stretch>
          </a:blipFill>
        </p:spPr>
      </p:sp>
      <p:sp>
        <p:nvSpPr>
          <p:cNvPr id="8" name="Freeform 8"/>
          <p:cNvSpPr/>
          <p:nvPr/>
        </p:nvSpPr>
        <p:spPr>
          <a:xfrm>
            <a:off x="9371435" y="6022039"/>
            <a:ext cx="8794590" cy="3434428"/>
          </a:xfrm>
          <a:custGeom>
            <a:avLst/>
            <a:gdLst/>
            <a:ahLst/>
            <a:cxnLst/>
            <a:rect l="l" t="t" r="r" b="b"/>
            <a:pathLst>
              <a:path w="8794590" h="3434428">
                <a:moveTo>
                  <a:pt x="0" y="0"/>
                </a:moveTo>
                <a:lnTo>
                  <a:pt x="8794590" y="0"/>
                </a:lnTo>
                <a:lnTo>
                  <a:pt x="8794590" y="3434429"/>
                </a:lnTo>
                <a:lnTo>
                  <a:pt x="0" y="3434429"/>
                </a:lnTo>
                <a:lnTo>
                  <a:pt x="0" y="0"/>
                </a:lnTo>
                <a:close/>
              </a:path>
            </a:pathLst>
          </a:custGeom>
          <a:blipFill>
            <a:blip r:embed="rId6"/>
            <a:stretch>
              <a:fillRect/>
            </a:stretch>
          </a:blipFill>
        </p:spPr>
      </p:sp>
      <p:sp>
        <p:nvSpPr>
          <p:cNvPr id="9" name="TextBox 9"/>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10" name="TextBox 10"/>
          <p:cNvSpPr txBox="1"/>
          <p:nvPr/>
        </p:nvSpPr>
        <p:spPr>
          <a:xfrm>
            <a:off x="1859189" y="1384347"/>
            <a:ext cx="16306836" cy="580390"/>
          </a:xfrm>
          <a:prstGeom prst="rect">
            <a:avLst/>
          </a:prstGeom>
        </p:spPr>
        <p:txBody>
          <a:bodyPr lIns="0" tIns="0" rIns="0" bIns="0" rtlCol="0" anchor="t">
            <a:spAutoFit/>
          </a:bodyPr>
          <a:lstStyle/>
          <a:p>
            <a:pPr algn="l">
              <a:lnSpc>
                <a:spcPts val="4759"/>
              </a:lnSpc>
            </a:pPr>
            <a:r>
              <a:rPr lang="en-US" sz="3399">
                <a:solidFill>
                  <a:srgbClr val="051D40"/>
                </a:solidFill>
                <a:latin typeface="Faustina"/>
              </a:rPr>
              <a:t>Để điều khiển được WM8731, cần biết các chế độ hoạt động của nó cài đặt nó như thế nào ?</a:t>
            </a:r>
          </a:p>
        </p:txBody>
      </p:sp>
      <p:sp>
        <p:nvSpPr>
          <p:cNvPr id="11" name="TextBox 11"/>
          <p:cNvSpPr txBox="1"/>
          <p:nvPr/>
        </p:nvSpPr>
        <p:spPr>
          <a:xfrm>
            <a:off x="5428357" y="9516141"/>
            <a:ext cx="7421761" cy="580390"/>
          </a:xfrm>
          <a:prstGeom prst="rect">
            <a:avLst/>
          </a:prstGeom>
        </p:spPr>
        <p:txBody>
          <a:bodyPr lIns="0" tIns="0" rIns="0" bIns="0" rtlCol="0" anchor="t">
            <a:spAutoFit/>
          </a:bodyPr>
          <a:lstStyle/>
          <a:p>
            <a:pPr algn="ctr">
              <a:lnSpc>
                <a:spcPts val="4759"/>
              </a:lnSpc>
            </a:pPr>
            <a:r>
              <a:rPr lang="en-US" sz="3399">
                <a:solidFill>
                  <a:srgbClr val="051D40"/>
                </a:solidFill>
                <a:latin typeface="Noto Sans Bold"/>
              </a:rPr>
              <a:t>Các chế độ hoạt động của WM8731</a:t>
            </a:r>
          </a:p>
        </p:txBody>
      </p:sp>
      <p:sp>
        <p:nvSpPr>
          <p:cNvPr id="12" name="TextBox 12"/>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231575" y="2984844"/>
            <a:ext cx="14774597" cy="5269438"/>
          </a:xfrm>
          <a:custGeom>
            <a:avLst/>
            <a:gdLst/>
            <a:ahLst/>
            <a:cxnLst/>
            <a:rect l="l" t="t" r="r" b="b"/>
            <a:pathLst>
              <a:path w="14774597" h="5269438">
                <a:moveTo>
                  <a:pt x="0" y="0"/>
                </a:moveTo>
                <a:lnTo>
                  <a:pt x="14774597" y="0"/>
                </a:lnTo>
                <a:lnTo>
                  <a:pt x="14774597" y="5269439"/>
                </a:lnTo>
                <a:lnTo>
                  <a:pt x="0" y="5269439"/>
                </a:lnTo>
                <a:lnTo>
                  <a:pt x="0" y="0"/>
                </a:lnTo>
                <a:close/>
              </a:path>
            </a:pathLst>
          </a:custGeom>
          <a:blipFill>
            <a:blip r:embed="rId4"/>
            <a:stretch>
              <a:fillRect/>
            </a:stretch>
          </a:blipFill>
        </p:spPr>
      </p:sp>
      <p:sp>
        <p:nvSpPr>
          <p:cNvPr id="7" name="TextBox 7"/>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8" name="TextBox 8"/>
          <p:cNvSpPr txBox="1"/>
          <p:nvPr/>
        </p:nvSpPr>
        <p:spPr>
          <a:xfrm>
            <a:off x="4584392" y="8677910"/>
            <a:ext cx="10561819" cy="580390"/>
          </a:xfrm>
          <a:prstGeom prst="rect">
            <a:avLst/>
          </a:prstGeom>
        </p:spPr>
        <p:txBody>
          <a:bodyPr lIns="0" tIns="0" rIns="0" bIns="0" rtlCol="0" anchor="t">
            <a:spAutoFit/>
          </a:bodyPr>
          <a:lstStyle/>
          <a:p>
            <a:pPr algn="ctr">
              <a:lnSpc>
                <a:spcPts val="4759"/>
              </a:lnSpc>
            </a:pPr>
            <a:r>
              <a:rPr lang="en-US" sz="3399">
                <a:solidFill>
                  <a:srgbClr val="051D40"/>
                </a:solidFill>
                <a:latin typeface="Noto Sans Bold"/>
              </a:rPr>
              <a:t>Sử dụng I2S Mode với INVERT của clock BLCK</a:t>
            </a:r>
          </a:p>
        </p:txBody>
      </p:sp>
      <p:sp>
        <p:nvSpPr>
          <p:cNvPr id="9" name="TextBox 9"/>
          <p:cNvSpPr txBox="1"/>
          <p:nvPr/>
        </p:nvSpPr>
        <p:spPr>
          <a:xfrm>
            <a:off x="2735383" y="1649746"/>
            <a:ext cx="11776750" cy="688974"/>
          </a:xfrm>
          <a:prstGeom prst="rect">
            <a:avLst/>
          </a:prstGeom>
        </p:spPr>
        <p:txBody>
          <a:bodyPr lIns="0" tIns="0" rIns="0" bIns="0" rtlCol="0" anchor="t">
            <a:spAutoFit/>
          </a:bodyPr>
          <a:lstStyle/>
          <a:p>
            <a:pPr algn="l">
              <a:lnSpc>
                <a:spcPts val="5600"/>
              </a:lnSpc>
            </a:pPr>
            <a:r>
              <a:rPr lang="en-US" sz="4000">
                <a:solidFill>
                  <a:srgbClr val="145DA0"/>
                </a:solidFill>
                <a:latin typeface="DejaVu Serif Bold"/>
              </a:rPr>
              <a:t>Giải thích về việc sử dụng đảo của BLCK  </a:t>
            </a:r>
          </a:p>
        </p:txBody>
      </p:sp>
      <p:sp>
        <p:nvSpPr>
          <p:cNvPr id="10" name="TextBox 10"/>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189846" y="295552"/>
            <a:ext cx="7837622" cy="9695897"/>
          </a:xfrm>
          <a:custGeom>
            <a:avLst/>
            <a:gdLst/>
            <a:ahLst/>
            <a:cxnLst/>
            <a:rect l="l" t="t" r="r" b="b"/>
            <a:pathLst>
              <a:path w="7837622" h="9695897">
                <a:moveTo>
                  <a:pt x="0" y="0"/>
                </a:moveTo>
                <a:lnTo>
                  <a:pt x="7837622" y="0"/>
                </a:lnTo>
                <a:lnTo>
                  <a:pt x="7837622" y="9695896"/>
                </a:lnTo>
                <a:lnTo>
                  <a:pt x="0" y="9695896"/>
                </a:lnTo>
                <a:lnTo>
                  <a:pt x="0" y="0"/>
                </a:lnTo>
                <a:close/>
              </a:path>
            </a:pathLst>
          </a:custGeom>
          <a:blipFill>
            <a:blip r:embed="rId4"/>
            <a:stretch>
              <a:fillRect/>
            </a:stretch>
          </a:blipFill>
        </p:spPr>
      </p:sp>
      <p:sp>
        <p:nvSpPr>
          <p:cNvPr id="7" name="TextBox 7"/>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8" name="TextBox 8"/>
          <p:cNvSpPr txBox="1"/>
          <p:nvPr/>
        </p:nvSpPr>
        <p:spPr>
          <a:xfrm>
            <a:off x="2033850" y="1266417"/>
            <a:ext cx="8155996" cy="1180465"/>
          </a:xfrm>
          <a:prstGeom prst="rect">
            <a:avLst/>
          </a:prstGeom>
        </p:spPr>
        <p:txBody>
          <a:bodyPr lIns="0" tIns="0" rIns="0" bIns="0" rtlCol="0" anchor="t">
            <a:spAutoFit/>
          </a:bodyPr>
          <a:lstStyle/>
          <a:p>
            <a:pPr algn="l">
              <a:lnSpc>
                <a:spcPts val="4759"/>
              </a:lnSpc>
            </a:pPr>
            <a:r>
              <a:rPr lang="en-US" sz="3399" dirty="0" err="1">
                <a:solidFill>
                  <a:srgbClr val="051D40"/>
                </a:solidFill>
                <a:latin typeface="Faustina"/>
              </a:rPr>
              <a:t>Để</a:t>
            </a:r>
            <a:r>
              <a:rPr lang="en-US" sz="3399" dirty="0">
                <a:solidFill>
                  <a:srgbClr val="051D40"/>
                </a:solidFill>
                <a:latin typeface="Faustina"/>
              </a:rPr>
              <a:t> </a:t>
            </a:r>
            <a:r>
              <a:rPr lang="en-US" sz="3399" dirty="0" err="1">
                <a:solidFill>
                  <a:srgbClr val="051D40"/>
                </a:solidFill>
                <a:latin typeface="Faustina"/>
              </a:rPr>
              <a:t>cấu</a:t>
            </a:r>
            <a:r>
              <a:rPr lang="en-US" sz="3399" dirty="0">
                <a:solidFill>
                  <a:srgbClr val="051D40"/>
                </a:solidFill>
                <a:latin typeface="Faustina"/>
              </a:rPr>
              <a:t> </a:t>
            </a:r>
            <a:r>
              <a:rPr lang="en-US" sz="3399" dirty="0" err="1">
                <a:solidFill>
                  <a:srgbClr val="051D40"/>
                </a:solidFill>
                <a:latin typeface="Faustina"/>
              </a:rPr>
              <a:t>hình</a:t>
            </a:r>
            <a:r>
              <a:rPr lang="en-US" sz="3399" dirty="0">
                <a:solidFill>
                  <a:srgbClr val="051D40"/>
                </a:solidFill>
                <a:latin typeface="Faustina"/>
              </a:rPr>
              <a:t> Mode, ta </a:t>
            </a:r>
            <a:r>
              <a:rPr lang="en-US" sz="3399" dirty="0" err="1">
                <a:solidFill>
                  <a:srgbClr val="051D40"/>
                </a:solidFill>
                <a:latin typeface="Faustina"/>
              </a:rPr>
              <a:t>sử</a:t>
            </a:r>
            <a:r>
              <a:rPr lang="en-US" sz="3399" dirty="0">
                <a:solidFill>
                  <a:srgbClr val="051D40"/>
                </a:solidFill>
                <a:latin typeface="Faustina"/>
              </a:rPr>
              <a:t> </a:t>
            </a:r>
            <a:r>
              <a:rPr lang="en-US" sz="3399" dirty="0" err="1">
                <a:solidFill>
                  <a:srgbClr val="051D40"/>
                </a:solidFill>
                <a:latin typeface="Faustina"/>
              </a:rPr>
              <a:t>dụng</a:t>
            </a:r>
            <a:r>
              <a:rPr lang="en-US" sz="3399" dirty="0">
                <a:solidFill>
                  <a:srgbClr val="051D40"/>
                </a:solidFill>
                <a:latin typeface="Faustina"/>
              </a:rPr>
              <a:t> </a:t>
            </a:r>
            <a:r>
              <a:rPr lang="en-US" sz="3399" dirty="0" err="1">
                <a:solidFill>
                  <a:srgbClr val="051D40"/>
                </a:solidFill>
                <a:latin typeface="Faustina"/>
              </a:rPr>
              <a:t>các</a:t>
            </a:r>
            <a:r>
              <a:rPr lang="en-US" sz="3399" dirty="0">
                <a:solidFill>
                  <a:srgbClr val="051D40"/>
                </a:solidFill>
                <a:latin typeface="Faustina"/>
              </a:rPr>
              <a:t> </a:t>
            </a:r>
            <a:r>
              <a:rPr lang="en-US" sz="3399" dirty="0" err="1">
                <a:solidFill>
                  <a:srgbClr val="051D40"/>
                </a:solidFill>
                <a:latin typeface="Faustina"/>
              </a:rPr>
              <a:t>thanh</a:t>
            </a:r>
            <a:r>
              <a:rPr lang="en-US" sz="3399" dirty="0">
                <a:solidFill>
                  <a:srgbClr val="051D40"/>
                </a:solidFill>
                <a:latin typeface="Faustina"/>
              </a:rPr>
              <a:t> </a:t>
            </a:r>
            <a:r>
              <a:rPr lang="en-US" sz="3399" dirty="0" err="1">
                <a:solidFill>
                  <a:srgbClr val="051D40"/>
                </a:solidFill>
                <a:latin typeface="Faustina"/>
              </a:rPr>
              <a:t>ghi</a:t>
            </a:r>
            <a:r>
              <a:rPr lang="en-US" sz="3399" dirty="0">
                <a:solidFill>
                  <a:srgbClr val="051D40"/>
                </a:solidFill>
                <a:latin typeface="Faustina"/>
              </a:rPr>
              <a:t> </a:t>
            </a:r>
            <a:r>
              <a:rPr lang="en-US" sz="3399" dirty="0" err="1">
                <a:solidFill>
                  <a:srgbClr val="051D40"/>
                </a:solidFill>
                <a:latin typeface="Faustina"/>
              </a:rPr>
              <a:t>như</a:t>
            </a:r>
            <a:r>
              <a:rPr lang="en-US" sz="3399" dirty="0">
                <a:solidFill>
                  <a:srgbClr val="051D40"/>
                </a:solidFill>
                <a:latin typeface="Faustina"/>
              </a:rPr>
              <a:t> </a:t>
            </a:r>
            <a:r>
              <a:rPr lang="en-US" sz="3399" dirty="0" err="1">
                <a:solidFill>
                  <a:srgbClr val="051D40"/>
                </a:solidFill>
                <a:latin typeface="Faustina"/>
              </a:rPr>
              <a:t>trên</a:t>
            </a:r>
            <a:r>
              <a:rPr lang="en-US" sz="3399" dirty="0">
                <a:solidFill>
                  <a:srgbClr val="051D40"/>
                </a:solidFill>
                <a:latin typeface="Faustina"/>
              </a:rPr>
              <a:t> </a:t>
            </a:r>
            <a:r>
              <a:rPr lang="en-US" sz="3399" dirty="0" err="1">
                <a:solidFill>
                  <a:srgbClr val="051D40"/>
                </a:solidFill>
                <a:latin typeface="Faustina"/>
              </a:rPr>
              <a:t>bảng</a:t>
            </a:r>
            <a:r>
              <a:rPr lang="en-US" sz="3399" dirty="0">
                <a:solidFill>
                  <a:srgbClr val="051D40"/>
                </a:solidFill>
                <a:latin typeface="Faustina"/>
              </a:rPr>
              <a:t> </a:t>
            </a:r>
            <a:r>
              <a:rPr lang="en-US" sz="3399" dirty="0" err="1">
                <a:solidFill>
                  <a:srgbClr val="051D40"/>
                </a:solidFill>
                <a:latin typeface="Faustina"/>
              </a:rPr>
              <a:t>và</a:t>
            </a:r>
            <a:r>
              <a:rPr lang="en-US" sz="3399" dirty="0">
                <a:solidFill>
                  <a:srgbClr val="051D40"/>
                </a:solidFill>
                <a:latin typeface="Faustina"/>
              </a:rPr>
              <a:t> </a:t>
            </a:r>
            <a:r>
              <a:rPr lang="en-US" sz="3399" dirty="0" err="1">
                <a:solidFill>
                  <a:srgbClr val="051D40"/>
                </a:solidFill>
                <a:latin typeface="Faustina"/>
              </a:rPr>
              <a:t>cấu</a:t>
            </a:r>
            <a:r>
              <a:rPr lang="en-US" sz="3399" dirty="0">
                <a:solidFill>
                  <a:srgbClr val="051D40"/>
                </a:solidFill>
                <a:latin typeface="Faustina"/>
              </a:rPr>
              <a:t> </a:t>
            </a:r>
            <a:r>
              <a:rPr lang="en-US" sz="3399" dirty="0" err="1">
                <a:solidFill>
                  <a:srgbClr val="051D40"/>
                </a:solidFill>
                <a:latin typeface="Faustina"/>
              </a:rPr>
              <a:t>hình</a:t>
            </a:r>
            <a:r>
              <a:rPr lang="en-US" sz="3399" dirty="0">
                <a:solidFill>
                  <a:srgbClr val="051D40"/>
                </a:solidFill>
                <a:latin typeface="Faustina"/>
              </a:rPr>
              <a:t> </a:t>
            </a:r>
            <a:r>
              <a:rPr lang="en-US" sz="3399" dirty="0" err="1">
                <a:solidFill>
                  <a:srgbClr val="051D40"/>
                </a:solidFill>
                <a:latin typeface="Faustina"/>
              </a:rPr>
              <a:t>như</a:t>
            </a:r>
            <a:r>
              <a:rPr lang="en-US" sz="3399" dirty="0">
                <a:solidFill>
                  <a:srgbClr val="051D40"/>
                </a:solidFill>
                <a:latin typeface="Faustina"/>
              </a:rPr>
              <a:t> </a:t>
            </a:r>
            <a:r>
              <a:rPr lang="en-US" sz="3399" dirty="0" err="1">
                <a:solidFill>
                  <a:srgbClr val="051D40"/>
                </a:solidFill>
                <a:latin typeface="Faustina"/>
              </a:rPr>
              <a:t>sau</a:t>
            </a:r>
            <a:r>
              <a:rPr lang="en-US" sz="3399" dirty="0">
                <a:solidFill>
                  <a:srgbClr val="051D40"/>
                </a:solidFill>
                <a:latin typeface="Faustina"/>
              </a:rPr>
              <a:t>:</a:t>
            </a:r>
          </a:p>
        </p:txBody>
      </p:sp>
      <p:sp>
        <p:nvSpPr>
          <p:cNvPr id="9" name="TextBox 9"/>
          <p:cNvSpPr txBox="1"/>
          <p:nvPr/>
        </p:nvSpPr>
        <p:spPr>
          <a:xfrm>
            <a:off x="1228154" y="2623951"/>
            <a:ext cx="8503921" cy="7181215"/>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051D40"/>
                </a:solidFill>
                <a:latin typeface="Faustina"/>
              </a:rPr>
              <a:t> </a:t>
            </a:r>
            <a:r>
              <a:rPr lang="en-US" sz="3399" dirty="0" err="1">
                <a:solidFill>
                  <a:srgbClr val="051D40"/>
                </a:solidFill>
                <a:latin typeface="Faustina"/>
              </a:rPr>
              <a:t>Giá</a:t>
            </a:r>
            <a:r>
              <a:rPr lang="en-US" sz="3399" dirty="0">
                <a:solidFill>
                  <a:srgbClr val="051D40"/>
                </a:solidFill>
                <a:latin typeface="Faustina"/>
              </a:rPr>
              <a:t> </a:t>
            </a:r>
            <a:r>
              <a:rPr lang="en-US" sz="3399" dirty="0" err="1">
                <a:solidFill>
                  <a:srgbClr val="051D40"/>
                </a:solidFill>
                <a:latin typeface="Faustina"/>
              </a:rPr>
              <a:t>trị</a:t>
            </a:r>
            <a:r>
              <a:rPr lang="en-US" sz="3399" dirty="0">
                <a:solidFill>
                  <a:srgbClr val="051D40"/>
                </a:solidFill>
                <a:latin typeface="Faustina"/>
              </a:rPr>
              <a:t> </a:t>
            </a:r>
            <a:r>
              <a:rPr lang="en-US" sz="3399" dirty="0" err="1">
                <a:solidFill>
                  <a:srgbClr val="051D40"/>
                </a:solidFill>
                <a:latin typeface="Faustina"/>
              </a:rPr>
              <a:t>là</a:t>
            </a:r>
            <a:r>
              <a:rPr lang="en-US" sz="3399" dirty="0">
                <a:solidFill>
                  <a:srgbClr val="051D40"/>
                </a:solidFill>
                <a:latin typeface="Faustina"/>
              </a:rPr>
              <a:t>: </a:t>
            </a:r>
            <a:r>
              <a:rPr lang="en-US" sz="3399" dirty="0" err="1">
                <a:solidFill>
                  <a:srgbClr val="051D40"/>
                </a:solidFill>
                <a:latin typeface="Faustina"/>
              </a:rPr>
              <a:t>0EC2</a:t>
            </a:r>
            <a:r>
              <a:rPr lang="en-US" sz="3399" dirty="0">
                <a:solidFill>
                  <a:srgbClr val="051D40"/>
                </a:solidFill>
                <a:latin typeface="Faustina"/>
              </a:rPr>
              <a:t>=00001110 1100 0010 </a:t>
            </a:r>
          </a:p>
          <a:p>
            <a:pPr marL="734059" lvl="1" indent="-367030" algn="l">
              <a:lnSpc>
                <a:spcPts val="4759"/>
              </a:lnSpc>
              <a:buFont typeface="Arial"/>
              <a:buChar char="•"/>
            </a:pPr>
            <a:r>
              <a:rPr lang="en-US" sz="3399" dirty="0">
                <a:solidFill>
                  <a:srgbClr val="051D40"/>
                </a:solidFill>
                <a:latin typeface="Faustina"/>
              </a:rPr>
              <a:t> </a:t>
            </a:r>
            <a:r>
              <a:rPr lang="en-US" sz="3399" dirty="0" err="1">
                <a:solidFill>
                  <a:srgbClr val="051D40"/>
                </a:solidFill>
                <a:latin typeface="Faustina"/>
              </a:rPr>
              <a:t>BIT7</a:t>
            </a:r>
            <a:r>
              <a:rPr lang="en-US" sz="3399" dirty="0">
                <a:solidFill>
                  <a:srgbClr val="051D40"/>
                </a:solidFill>
                <a:latin typeface="Faustina"/>
              </a:rPr>
              <a:t>: 1 ==&gt; INVERT CLOCK </a:t>
            </a:r>
            <a:r>
              <a:rPr lang="en-US" sz="3399" dirty="0" err="1">
                <a:solidFill>
                  <a:srgbClr val="051D40"/>
                </a:solidFill>
                <a:latin typeface="Faustina"/>
              </a:rPr>
              <a:t>BCLK</a:t>
            </a:r>
            <a:endParaRPr lang="en-US" sz="3399" dirty="0">
              <a:solidFill>
                <a:srgbClr val="051D40"/>
              </a:solidFill>
              <a:latin typeface="Faustina"/>
            </a:endParaRPr>
          </a:p>
          <a:p>
            <a:pPr marL="734059" lvl="1" indent="-367030" algn="l">
              <a:lnSpc>
                <a:spcPts val="4759"/>
              </a:lnSpc>
              <a:buFont typeface="Arial"/>
              <a:buChar char="•"/>
            </a:pPr>
            <a:r>
              <a:rPr lang="en-US" sz="3399" dirty="0">
                <a:solidFill>
                  <a:srgbClr val="051D40"/>
                </a:solidFill>
                <a:latin typeface="Faustina"/>
              </a:rPr>
              <a:t> </a:t>
            </a:r>
            <a:r>
              <a:rPr lang="en-US" sz="3399" dirty="0" err="1">
                <a:solidFill>
                  <a:srgbClr val="051D40"/>
                </a:solidFill>
                <a:latin typeface="Faustina"/>
              </a:rPr>
              <a:t>BIT6</a:t>
            </a:r>
            <a:r>
              <a:rPr lang="en-US" sz="3399" dirty="0">
                <a:solidFill>
                  <a:srgbClr val="051D40"/>
                </a:solidFill>
                <a:latin typeface="Faustina"/>
              </a:rPr>
              <a:t>: 1 =&gt; MASTER MODE</a:t>
            </a:r>
          </a:p>
          <a:p>
            <a:pPr marL="734059" lvl="1" indent="-367030" algn="l">
              <a:lnSpc>
                <a:spcPts val="4759"/>
              </a:lnSpc>
              <a:buFont typeface="Arial"/>
              <a:buChar char="•"/>
            </a:pPr>
            <a:r>
              <a:rPr lang="en-US" sz="3399" dirty="0">
                <a:solidFill>
                  <a:srgbClr val="051D40"/>
                </a:solidFill>
                <a:latin typeface="Faustina"/>
              </a:rPr>
              <a:t> </a:t>
            </a:r>
            <a:r>
              <a:rPr lang="en-US" sz="3399" dirty="0" err="1">
                <a:solidFill>
                  <a:srgbClr val="051D40"/>
                </a:solidFill>
                <a:latin typeface="Faustina"/>
              </a:rPr>
              <a:t>BIT5</a:t>
            </a:r>
            <a:r>
              <a:rPr lang="en-US" sz="3399" dirty="0">
                <a:solidFill>
                  <a:srgbClr val="051D40"/>
                </a:solidFill>
                <a:latin typeface="Faustina"/>
              </a:rPr>
              <a:t>: 0 ==&gt; DAC Left </a:t>
            </a:r>
            <a:r>
              <a:rPr lang="en-US" sz="3399" dirty="0" err="1">
                <a:solidFill>
                  <a:srgbClr val="051D40"/>
                </a:solidFill>
                <a:latin typeface="Faustina"/>
              </a:rPr>
              <a:t>Righ</a:t>
            </a:r>
            <a:r>
              <a:rPr lang="en-US" sz="3399" dirty="0">
                <a:solidFill>
                  <a:srgbClr val="051D40"/>
                </a:solidFill>
                <a:latin typeface="Faustina"/>
              </a:rPr>
              <a:t> Clock Swap -&gt; Right channel DAC Data Right</a:t>
            </a:r>
          </a:p>
          <a:p>
            <a:pPr marL="734059" lvl="1" indent="-367030" algn="l">
              <a:lnSpc>
                <a:spcPts val="4759"/>
              </a:lnSpc>
              <a:buFont typeface="Arial"/>
              <a:buChar char="•"/>
            </a:pPr>
            <a:r>
              <a:rPr lang="en-US" sz="3399" dirty="0">
                <a:solidFill>
                  <a:srgbClr val="051D40"/>
                </a:solidFill>
                <a:latin typeface="Faustina"/>
              </a:rPr>
              <a:t> </a:t>
            </a:r>
            <a:r>
              <a:rPr lang="en-US" sz="3399" dirty="0" err="1">
                <a:solidFill>
                  <a:srgbClr val="051D40"/>
                </a:solidFill>
                <a:latin typeface="Faustina"/>
              </a:rPr>
              <a:t>BIT4</a:t>
            </a:r>
            <a:r>
              <a:rPr lang="en-US" sz="3399" dirty="0">
                <a:solidFill>
                  <a:srgbClr val="051D40"/>
                </a:solidFill>
                <a:latin typeface="Faustina"/>
              </a:rPr>
              <a:t>: 0 ==&gt; Right channel DAC data when </a:t>
            </a:r>
            <a:r>
              <a:rPr lang="en-US" sz="3399" dirty="0" err="1">
                <a:solidFill>
                  <a:srgbClr val="051D40"/>
                </a:solidFill>
                <a:latin typeface="Faustina"/>
              </a:rPr>
              <a:t>DACLRC</a:t>
            </a:r>
            <a:r>
              <a:rPr lang="en-US" sz="3399" dirty="0">
                <a:solidFill>
                  <a:srgbClr val="051D40"/>
                </a:solidFill>
                <a:latin typeface="Faustina"/>
              </a:rPr>
              <a:t> low (</a:t>
            </a:r>
            <a:r>
              <a:rPr lang="en-US" sz="3399" dirty="0" err="1">
                <a:solidFill>
                  <a:srgbClr val="051D40"/>
                </a:solidFill>
                <a:latin typeface="Faustina"/>
              </a:rPr>
              <a:t>thiết</a:t>
            </a:r>
            <a:r>
              <a:rPr lang="en-US" sz="3399" dirty="0">
                <a:solidFill>
                  <a:srgbClr val="051D40"/>
                </a:solidFill>
                <a:latin typeface="Faustina"/>
              </a:rPr>
              <a:t> </a:t>
            </a:r>
            <a:r>
              <a:rPr lang="en-US" sz="3399" dirty="0" err="1">
                <a:solidFill>
                  <a:srgbClr val="051D40"/>
                </a:solidFill>
                <a:latin typeface="Faustina"/>
              </a:rPr>
              <a:t>lập</a:t>
            </a:r>
            <a:r>
              <a:rPr lang="en-US" sz="3399" dirty="0">
                <a:solidFill>
                  <a:srgbClr val="051D40"/>
                </a:solidFill>
                <a:latin typeface="Faustina"/>
              </a:rPr>
              <a:t> </a:t>
            </a:r>
            <a:r>
              <a:rPr lang="en-US" sz="3399" dirty="0" err="1">
                <a:solidFill>
                  <a:srgbClr val="051D40"/>
                </a:solidFill>
                <a:latin typeface="Faustina"/>
              </a:rPr>
              <a:t>dữ</a:t>
            </a:r>
            <a:r>
              <a:rPr lang="en-US" sz="3399" dirty="0">
                <a:solidFill>
                  <a:srgbClr val="051D40"/>
                </a:solidFill>
                <a:latin typeface="Faustina"/>
              </a:rPr>
              <a:t> </a:t>
            </a:r>
            <a:r>
              <a:rPr lang="en-US" sz="3399" dirty="0" err="1">
                <a:solidFill>
                  <a:srgbClr val="051D40"/>
                </a:solidFill>
                <a:latin typeface="Faustina"/>
              </a:rPr>
              <a:t>liệu</a:t>
            </a:r>
            <a:r>
              <a:rPr lang="en-US" sz="3399" dirty="0">
                <a:solidFill>
                  <a:srgbClr val="051D40"/>
                </a:solidFill>
                <a:latin typeface="Faustina"/>
              </a:rPr>
              <a:t> </a:t>
            </a:r>
            <a:r>
              <a:rPr lang="en-US" sz="3399" dirty="0" err="1">
                <a:solidFill>
                  <a:srgbClr val="051D40"/>
                </a:solidFill>
                <a:latin typeface="Faustina"/>
              </a:rPr>
              <a:t>kênh</a:t>
            </a:r>
            <a:r>
              <a:rPr lang="en-US" sz="3399" dirty="0">
                <a:solidFill>
                  <a:srgbClr val="051D40"/>
                </a:solidFill>
                <a:latin typeface="Faustina"/>
              </a:rPr>
              <a:t> </a:t>
            </a:r>
            <a:r>
              <a:rPr lang="en-US" sz="3399" dirty="0" err="1">
                <a:solidFill>
                  <a:srgbClr val="051D40"/>
                </a:solidFill>
                <a:latin typeface="Faustina"/>
              </a:rPr>
              <a:t>trái</a:t>
            </a:r>
            <a:r>
              <a:rPr lang="en-US" sz="3399" dirty="0">
                <a:solidFill>
                  <a:srgbClr val="051D40"/>
                </a:solidFill>
                <a:latin typeface="Faustina"/>
              </a:rPr>
              <a:t> ở chu </a:t>
            </a:r>
            <a:r>
              <a:rPr lang="en-US" sz="3399" dirty="0" err="1">
                <a:solidFill>
                  <a:srgbClr val="051D40"/>
                </a:solidFill>
                <a:latin typeface="Faustina"/>
              </a:rPr>
              <a:t>kỳ</a:t>
            </a:r>
            <a:r>
              <a:rPr lang="en-US" sz="3399" dirty="0">
                <a:solidFill>
                  <a:srgbClr val="051D40"/>
                </a:solidFill>
                <a:latin typeface="Faustina"/>
              </a:rPr>
              <a:t> </a:t>
            </a:r>
            <a:r>
              <a:rPr lang="en-US" sz="3399" dirty="0" err="1">
                <a:solidFill>
                  <a:srgbClr val="051D40"/>
                </a:solidFill>
                <a:latin typeface="Faustina"/>
              </a:rPr>
              <a:t>nào</a:t>
            </a:r>
            <a:r>
              <a:rPr lang="en-US" sz="3399" dirty="0">
                <a:solidFill>
                  <a:srgbClr val="051D40"/>
                </a:solidFill>
                <a:latin typeface="Faustina"/>
              </a:rPr>
              <a:t> </a:t>
            </a:r>
            <a:r>
              <a:rPr lang="en-US" sz="3399" dirty="0" err="1">
                <a:solidFill>
                  <a:srgbClr val="051D40"/>
                </a:solidFill>
                <a:latin typeface="Faustina"/>
              </a:rPr>
              <a:t>của</a:t>
            </a:r>
            <a:r>
              <a:rPr lang="en-US" sz="3399" dirty="0">
                <a:solidFill>
                  <a:srgbClr val="051D40"/>
                </a:solidFill>
                <a:latin typeface="Faustina"/>
              </a:rPr>
              <a:t> </a:t>
            </a:r>
            <a:r>
              <a:rPr lang="en-US" sz="3399" dirty="0" err="1">
                <a:solidFill>
                  <a:srgbClr val="051D40"/>
                </a:solidFill>
                <a:latin typeface="Faustina"/>
              </a:rPr>
              <a:t>LCRLK</a:t>
            </a:r>
            <a:r>
              <a:rPr lang="en-US" sz="3399" dirty="0">
                <a:solidFill>
                  <a:srgbClr val="051D40"/>
                </a:solidFill>
                <a:latin typeface="Faustina"/>
              </a:rPr>
              <a:t>)</a:t>
            </a:r>
          </a:p>
          <a:p>
            <a:pPr marL="734059" lvl="1" indent="-367030" algn="l">
              <a:lnSpc>
                <a:spcPts val="4759"/>
              </a:lnSpc>
              <a:buFont typeface="Arial"/>
              <a:buChar char="•"/>
            </a:pPr>
            <a:r>
              <a:rPr lang="en-US" sz="3399" dirty="0">
                <a:solidFill>
                  <a:srgbClr val="051D40"/>
                </a:solidFill>
                <a:latin typeface="Faustina"/>
              </a:rPr>
              <a:t> </a:t>
            </a:r>
            <a:r>
              <a:rPr lang="en-US" sz="3399" dirty="0" err="1">
                <a:solidFill>
                  <a:srgbClr val="051D40"/>
                </a:solidFill>
                <a:latin typeface="Faustina"/>
              </a:rPr>
              <a:t>BIT3</a:t>
            </a:r>
            <a:r>
              <a:rPr lang="en-US" sz="3399" dirty="0">
                <a:solidFill>
                  <a:srgbClr val="051D40"/>
                </a:solidFill>
                <a:latin typeface="Faustina"/>
              </a:rPr>
              <a:t>: 0==&gt;</a:t>
            </a:r>
            <a:r>
              <a:rPr lang="en-US" sz="3399" dirty="0" err="1">
                <a:solidFill>
                  <a:srgbClr val="051D40"/>
                </a:solidFill>
                <a:latin typeface="Faustina"/>
              </a:rPr>
              <a:t>16bit</a:t>
            </a:r>
            <a:r>
              <a:rPr lang="en-US" sz="3399" dirty="0">
                <a:solidFill>
                  <a:srgbClr val="051D40"/>
                </a:solidFill>
                <a:latin typeface="Faustina"/>
              </a:rPr>
              <a:t> format</a:t>
            </a:r>
          </a:p>
          <a:p>
            <a:pPr marL="734059" lvl="1" indent="-367030" algn="l">
              <a:lnSpc>
                <a:spcPts val="4759"/>
              </a:lnSpc>
              <a:buFont typeface="Arial"/>
              <a:buChar char="•"/>
            </a:pPr>
            <a:r>
              <a:rPr lang="en-US" sz="3399" dirty="0">
                <a:solidFill>
                  <a:srgbClr val="051D40"/>
                </a:solidFill>
                <a:latin typeface="Faustina"/>
              </a:rPr>
              <a:t> </a:t>
            </a:r>
            <a:r>
              <a:rPr lang="en-US" sz="3399" dirty="0" err="1">
                <a:solidFill>
                  <a:srgbClr val="051D40"/>
                </a:solidFill>
                <a:latin typeface="Faustina"/>
              </a:rPr>
              <a:t>BIT2</a:t>
            </a:r>
            <a:r>
              <a:rPr lang="en-US" sz="3399" dirty="0">
                <a:solidFill>
                  <a:srgbClr val="051D40"/>
                </a:solidFill>
                <a:latin typeface="Faustina"/>
              </a:rPr>
              <a:t>: 0 </a:t>
            </a:r>
          </a:p>
          <a:p>
            <a:pPr marL="734059" lvl="1" indent="-367030" algn="l">
              <a:lnSpc>
                <a:spcPts val="4759"/>
              </a:lnSpc>
              <a:buFont typeface="Arial"/>
              <a:buChar char="•"/>
            </a:pPr>
            <a:r>
              <a:rPr lang="en-US" sz="3399" dirty="0">
                <a:solidFill>
                  <a:srgbClr val="051D40"/>
                </a:solidFill>
                <a:latin typeface="Faustina"/>
              </a:rPr>
              <a:t> </a:t>
            </a:r>
            <a:r>
              <a:rPr lang="en-US" sz="3399" dirty="0" err="1">
                <a:solidFill>
                  <a:srgbClr val="051D40"/>
                </a:solidFill>
                <a:latin typeface="Faustina"/>
              </a:rPr>
              <a:t>BIT1</a:t>
            </a:r>
            <a:r>
              <a:rPr lang="en-US" sz="3399" dirty="0">
                <a:solidFill>
                  <a:srgbClr val="051D40"/>
                </a:solidFill>
                <a:latin typeface="Faustina"/>
              </a:rPr>
              <a:t>: 1 =&gt; </a:t>
            </a:r>
            <a:r>
              <a:rPr lang="en-US" sz="3399" dirty="0" err="1">
                <a:solidFill>
                  <a:srgbClr val="051D40"/>
                </a:solidFill>
                <a:latin typeface="Faustina"/>
              </a:rPr>
              <a:t>I2S</a:t>
            </a:r>
            <a:r>
              <a:rPr lang="en-US" sz="3399" dirty="0">
                <a:solidFill>
                  <a:srgbClr val="051D40"/>
                </a:solidFill>
                <a:latin typeface="Faustina"/>
              </a:rPr>
              <a:t> </a:t>
            </a:r>
            <a:r>
              <a:rPr lang="en-US" sz="3399" dirty="0" err="1">
                <a:solidFill>
                  <a:srgbClr val="051D40"/>
                </a:solidFill>
                <a:latin typeface="Faustina"/>
              </a:rPr>
              <a:t>Formart</a:t>
            </a:r>
            <a:endParaRPr lang="en-US" sz="3399" dirty="0">
              <a:solidFill>
                <a:srgbClr val="051D40"/>
              </a:solidFill>
              <a:latin typeface="Faustina"/>
            </a:endParaRPr>
          </a:p>
          <a:p>
            <a:pPr marL="734059" lvl="1" indent="-367030" algn="l">
              <a:lnSpc>
                <a:spcPts val="4759"/>
              </a:lnSpc>
              <a:buFont typeface="Arial"/>
              <a:buChar char="•"/>
            </a:pPr>
            <a:r>
              <a:rPr lang="en-US" sz="3399" dirty="0">
                <a:solidFill>
                  <a:srgbClr val="051D40"/>
                </a:solidFill>
                <a:latin typeface="Faustina"/>
              </a:rPr>
              <a:t> </a:t>
            </a:r>
            <a:r>
              <a:rPr lang="en-US" sz="3399" dirty="0" err="1">
                <a:solidFill>
                  <a:srgbClr val="051D40"/>
                </a:solidFill>
                <a:latin typeface="Faustina"/>
              </a:rPr>
              <a:t>BIT0</a:t>
            </a:r>
            <a:r>
              <a:rPr lang="en-US" sz="3399" dirty="0">
                <a:solidFill>
                  <a:srgbClr val="051D40"/>
                </a:solidFill>
                <a:latin typeface="Faustina"/>
              </a:rPr>
              <a:t>: 0</a:t>
            </a:r>
          </a:p>
        </p:txBody>
      </p:sp>
      <p:sp>
        <p:nvSpPr>
          <p:cNvPr id="10" name="TextBox 10"/>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22636" y="5866542"/>
            <a:ext cx="7569674" cy="3065797"/>
          </a:xfrm>
          <a:custGeom>
            <a:avLst/>
            <a:gdLst/>
            <a:ahLst/>
            <a:cxnLst/>
            <a:rect l="l" t="t" r="r" b="b"/>
            <a:pathLst>
              <a:path w="7569674" h="3065797">
                <a:moveTo>
                  <a:pt x="0" y="0"/>
                </a:moveTo>
                <a:lnTo>
                  <a:pt x="7569674" y="0"/>
                </a:lnTo>
                <a:lnTo>
                  <a:pt x="7569674" y="3065796"/>
                </a:lnTo>
                <a:lnTo>
                  <a:pt x="0" y="3065796"/>
                </a:lnTo>
                <a:lnTo>
                  <a:pt x="0" y="0"/>
                </a:lnTo>
                <a:close/>
              </a:path>
            </a:pathLst>
          </a:custGeom>
          <a:blipFill>
            <a:blip r:embed="rId4"/>
            <a:stretch>
              <a:fillRect/>
            </a:stretch>
          </a:blipFill>
        </p:spPr>
      </p:sp>
      <p:sp>
        <p:nvSpPr>
          <p:cNvPr id="7" name="Freeform 7"/>
          <p:cNvSpPr/>
          <p:nvPr/>
        </p:nvSpPr>
        <p:spPr>
          <a:xfrm>
            <a:off x="8287610" y="854040"/>
            <a:ext cx="9179035" cy="8251860"/>
          </a:xfrm>
          <a:custGeom>
            <a:avLst/>
            <a:gdLst/>
            <a:ahLst/>
            <a:cxnLst/>
            <a:rect l="l" t="t" r="r" b="b"/>
            <a:pathLst>
              <a:path w="9179035" h="8251860">
                <a:moveTo>
                  <a:pt x="0" y="0"/>
                </a:moveTo>
                <a:lnTo>
                  <a:pt x="9179035" y="0"/>
                </a:lnTo>
                <a:lnTo>
                  <a:pt x="9179035" y="8251860"/>
                </a:lnTo>
                <a:lnTo>
                  <a:pt x="0" y="8251860"/>
                </a:lnTo>
                <a:lnTo>
                  <a:pt x="0" y="0"/>
                </a:lnTo>
                <a:close/>
              </a:path>
            </a:pathLst>
          </a:custGeom>
          <a:blipFill>
            <a:blip r:embed="rId5"/>
            <a:stretch>
              <a:fillRect/>
            </a:stretch>
          </a:blipFill>
        </p:spPr>
      </p:sp>
      <p:sp>
        <p:nvSpPr>
          <p:cNvPr id="8" name="TextBox 8"/>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9" name="TextBox 9"/>
          <p:cNvSpPr txBox="1"/>
          <p:nvPr/>
        </p:nvSpPr>
        <p:spPr>
          <a:xfrm>
            <a:off x="3053869" y="1279615"/>
            <a:ext cx="4211598" cy="658129"/>
          </a:xfrm>
          <a:prstGeom prst="rect">
            <a:avLst/>
          </a:prstGeom>
        </p:spPr>
        <p:txBody>
          <a:bodyPr lIns="0" tIns="0" rIns="0" bIns="0" rtlCol="0" anchor="t">
            <a:spAutoFit/>
          </a:bodyPr>
          <a:lstStyle/>
          <a:p>
            <a:pPr algn="ctr">
              <a:lnSpc>
                <a:spcPts val="5460"/>
              </a:lnSpc>
            </a:pPr>
            <a:r>
              <a:rPr lang="en-US" sz="39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3900" dirty="0" err="1">
                <a:solidFill>
                  <a:srgbClr val="145DA0"/>
                </a:solidFill>
                <a:latin typeface="Open Sans Extra Bold" panose="020B0604020202020204" charset="0"/>
                <a:ea typeface="Open Sans Extra Bold" panose="020B0604020202020204" charset="0"/>
                <a:cs typeface="Open Sans Extra Bold" panose="020B0604020202020204" charset="0"/>
              </a:rPr>
              <a:t>Cấu</a:t>
            </a:r>
            <a:r>
              <a:rPr lang="en-US" sz="39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3900" dirty="0" err="1">
                <a:solidFill>
                  <a:srgbClr val="145DA0"/>
                </a:solidFill>
                <a:latin typeface="Open Sans Extra Bold" panose="020B0604020202020204" charset="0"/>
                <a:ea typeface="Open Sans Extra Bold" panose="020B0604020202020204" charset="0"/>
                <a:cs typeface="Open Sans Extra Bold" panose="020B0604020202020204" charset="0"/>
              </a:rPr>
              <a:t>hình</a:t>
            </a:r>
            <a:r>
              <a:rPr lang="en-US" sz="3900" dirty="0">
                <a:solidFill>
                  <a:srgbClr val="145DA0"/>
                </a:solidFill>
                <a:latin typeface="Open Sans Extra Bold" panose="020B0604020202020204" charset="0"/>
                <a:ea typeface="Open Sans Extra Bold" panose="020B0604020202020204" charset="0"/>
                <a:cs typeface="Open Sans Extra Bold" panose="020B0604020202020204" charset="0"/>
              </a:rPr>
              <a:t> CLOCK</a:t>
            </a:r>
          </a:p>
        </p:txBody>
      </p:sp>
      <p:sp>
        <p:nvSpPr>
          <p:cNvPr id="10" name="TextBox 10"/>
          <p:cNvSpPr txBox="1"/>
          <p:nvPr/>
        </p:nvSpPr>
        <p:spPr>
          <a:xfrm>
            <a:off x="7792310" y="9432083"/>
            <a:ext cx="10495690" cy="537845"/>
          </a:xfrm>
          <a:prstGeom prst="rect">
            <a:avLst/>
          </a:prstGeom>
        </p:spPr>
        <p:txBody>
          <a:bodyPr lIns="0" tIns="0" rIns="0" bIns="0" rtlCol="0" anchor="t">
            <a:spAutoFit/>
          </a:bodyPr>
          <a:lstStyle/>
          <a:p>
            <a:pPr algn="l">
              <a:lnSpc>
                <a:spcPts val="4480"/>
              </a:lnSpc>
            </a:pPr>
            <a:r>
              <a:rPr lang="en-US" sz="3200">
                <a:solidFill>
                  <a:srgbClr val="051D40"/>
                </a:solidFill>
                <a:latin typeface="Noto Sans Bold"/>
              </a:rPr>
              <a:t>Bảng cấu hình clock ở chế độ lấy mẫu bình thường</a:t>
            </a:r>
          </a:p>
        </p:txBody>
      </p:sp>
      <p:sp>
        <p:nvSpPr>
          <p:cNvPr id="11" name="TextBox 11"/>
          <p:cNvSpPr txBox="1"/>
          <p:nvPr/>
        </p:nvSpPr>
        <p:spPr>
          <a:xfrm>
            <a:off x="1503603" y="2422040"/>
            <a:ext cx="6272935" cy="2980690"/>
          </a:xfrm>
          <a:prstGeom prst="rect">
            <a:avLst/>
          </a:prstGeom>
        </p:spPr>
        <p:txBody>
          <a:bodyPr lIns="0" tIns="0" rIns="0" bIns="0" rtlCol="0" anchor="t">
            <a:spAutoFit/>
          </a:bodyPr>
          <a:lstStyle/>
          <a:p>
            <a:pPr algn="just">
              <a:lnSpc>
                <a:spcPts val="4759"/>
              </a:lnSpc>
            </a:pPr>
            <a:r>
              <a:rPr lang="en-US" sz="3399" dirty="0" err="1">
                <a:solidFill>
                  <a:srgbClr val="051D40"/>
                </a:solidFill>
                <a:latin typeface="Faustina"/>
              </a:rPr>
              <a:t>Vì</a:t>
            </a:r>
            <a:r>
              <a:rPr lang="en-US" sz="3399" dirty="0">
                <a:solidFill>
                  <a:srgbClr val="051D40"/>
                </a:solidFill>
                <a:latin typeface="Faustina"/>
              </a:rPr>
              <a:t> </a:t>
            </a:r>
            <a:r>
              <a:rPr lang="en-US" sz="3399" dirty="0" err="1">
                <a:solidFill>
                  <a:srgbClr val="051D40"/>
                </a:solidFill>
                <a:latin typeface="Faustina"/>
              </a:rPr>
              <a:t>sử</a:t>
            </a:r>
            <a:r>
              <a:rPr lang="en-US" sz="3399" dirty="0">
                <a:solidFill>
                  <a:srgbClr val="051D40"/>
                </a:solidFill>
                <a:latin typeface="Faustina"/>
              </a:rPr>
              <a:t> </a:t>
            </a:r>
            <a:r>
              <a:rPr lang="en-US" sz="3399" dirty="0" err="1">
                <a:solidFill>
                  <a:srgbClr val="051D40"/>
                </a:solidFill>
                <a:latin typeface="Faustina"/>
              </a:rPr>
              <a:t>dụng</a:t>
            </a:r>
            <a:r>
              <a:rPr lang="en-US" sz="3399" dirty="0">
                <a:solidFill>
                  <a:srgbClr val="051D40"/>
                </a:solidFill>
                <a:latin typeface="Faustina"/>
              </a:rPr>
              <a:t> </a:t>
            </a:r>
            <a:r>
              <a:rPr lang="en-US" sz="3399" dirty="0" err="1">
                <a:solidFill>
                  <a:srgbClr val="051D40"/>
                </a:solidFill>
                <a:latin typeface="Faustina"/>
              </a:rPr>
              <a:t>cả</a:t>
            </a:r>
            <a:r>
              <a:rPr lang="en-US" sz="3399" dirty="0">
                <a:solidFill>
                  <a:srgbClr val="051D40"/>
                </a:solidFill>
                <a:latin typeface="Faustina"/>
              </a:rPr>
              <a:t> </a:t>
            </a:r>
            <a:r>
              <a:rPr lang="en-US" sz="3399" dirty="0" err="1">
                <a:solidFill>
                  <a:srgbClr val="051D40"/>
                </a:solidFill>
                <a:latin typeface="Faustina"/>
              </a:rPr>
              <a:t>hai</a:t>
            </a:r>
            <a:r>
              <a:rPr lang="en-US" sz="3399" dirty="0">
                <a:solidFill>
                  <a:srgbClr val="051D40"/>
                </a:solidFill>
                <a:latin typeface="Faustina"/>
              </a:rPr>
              <a:t> </a:t>
            </a:r>
            <a:r>
              <a:rPr lang="en-US" sz="3399" dirty="0" err="1">
                <a:solidFill>
                  <a:srgbClr val="051D40"/>
                </a:solidFill>
                <a:latin typeface="Faustina"/>
              </a:rPr>
              <a:t>kênh</a:t>
            </a:r>
            <a:r>
              <a:rPr lang="en-US" sz="3399" dirty="0">
                <a:solidFill>
                  <a:srgbClr val="051D40"/>
                </a:solidFill>
                <a:latin typeface="Faustina"/>
              </a:rPr>
              <a:t> </a:t>
            </a:r>
            <a:r>
              <a:rPr lang="en-US" sz="3399" dirty="0" err="1">
                <a:solidFill>
                  <a:srgbClr val="051D40"/>
                </a:solidFill>
                <a:latin typeface="Faustina"/>
              </a:rPr>
              <a:t>với</a:t>
            </a:r>
            <a:r>
              <a:rPr lang="en-US" sz="3399" dirty="0">
                <a:solidFill>
                  <a:srgbClr val="051D40"/>
                </a:solidFill>
                <a:latin typeface="Faustina"/>
              </a:rPr>
              <a:t> </a:t>
            </a:r>
            <a:r>
              <a:rPr lang="en-US" sz="3399" dirty="0" err="1">
                <a:solidFill>
                  <a:srgbClr val="051D40"/>
                </a:solidFill>
                <a:latin typeface="Faustina"/>
              </a:rPr>
              <a:t>tần</a:t>
            </a:r>
            <a:r>
              <a:rPr lang="en-US" sz="3399" dirty="0">
                <a:solidFill>
                  <a:srgbClr val="051D40"/>
                </a:solidFill>
                <a:latin typeface="Faustina"/>
              </a:rPr>
              <a:t> </a:t>
            </a:r>
            <a:r>
              <a:rPr lang="en-US" sz="3399" dirty="0" err="1">
                <a:solidFill>
                  <a:srgbClr val="051D40"/>
                </a:solidFill>
                <a:latin typeface="Faustina"/>
              </a:rPr>
              <a:t>số</a:t>
            </a:r>
            <a:r>
              <a:rPr lang="en-US" sz="3399" dirty="0">
                <a:solidFill>
                  <a:srgbClr val="051D40"/>
                </a:solidFill>
                <a:latin typeface="Faustina"/>
              </a:rPr>
              <a:t> </a:t>
            </a:r>
            <a:r>
              <a:rPr lang="en-US" sz="3399" dirty="0" err="1">
                <a:solidFill>
                  <a:srgbClr val="051D40"/>
                </a:solidFill>
                <a:latin typeface="Faustina"/>
              </a:rPr>
              <a:t>là</a:t>
            </a:r>
            <a:r>
              <a:rPr lang="en-US" sz="3399" dirty="0">
                <a:solidFill>
                  <a:srgbClr val="051D40"/>
                </a:solidFill>
                <a:latin typeface="Faustina"/>
              </a:rPr>
              <a:t> </a:t>
            </a:r>
            <a:r>
              <a:rPr lang="en-US" sz="3399" dirty="0" err="1">
                <a:solidFill>
                  <a:srgbClr val="051D40"/>
                </a:solidFill>
                <a:latin typeface="Faustina"/>
              </a:rPr>
              <a:t>48kHz</a:t>
            </a:r>
            <a:r>
              <a:rPr lang="en-US" sz="3399" dirty="0">
                <a:solidFill>
                  <a:srgbClr val="051D40"/>
                </a:solidFill>
                <a:latin typeface="Faustina"/>
              </a:rPr>
              <a:t>, do </a:t>
            </a:r>
            <a:r>
              <a:rPr lang="en-US" sz="3399" dirty="0" err="1">
                <a:solidFill>
                  <a:srgbClr val="051D40"/>
                </a:solidFill>
                <a:latin typeface="Faustina"/>
              </a:rPr>
              <a:t>đó</a:t>
            </a:r>
            <a:r>
              <a:rPr lang="en-US" sz="3399" dirty="0">
                <a:solidFill>
                  <a:srgbClr val="051D40"/>
                </a:solidFill>
                <a:latin typeface="Faustina"/>
              </a:rPr>
              <a:t> </a:t>
            </a:r>
            <a:r>
              <a:rPr lang="en-US" sz="3399" dirty="0" err="1">
                <a:solidFill>
                  <a:srgbClr val="051D40"/>
                </a:solidFill>
                <a:latin typeface="Faustina"/>
              </a:rPr>
              <a:t>giá</a:t>
            </a:r>
            <a:r>
              <a:rPr lang="en-US" sz="3399" dirty="0">
                <a:solidFill>
                  <a:srgbClr val="051D40"/>
                </a:solidFill>
                <a:latin typeface="Faustina"/>
              </a:rPr>
              <a:t> </a:t>
            </a:r>
            <a:r>
              <a:rPr lang="en-US" sz="3399" dirty="0" err="1">
                <a:solidFill>
                  <a:srgbClr val="051D40"/>
                </a:solidFill>
                <a:latin typeface="Faustina"/>
              </a:rPr>
              <a:t>trị</a:t>
            </a:r>
            <a:r>
              <a:rPr lang="en-US" sz="3399" dirty="0">
                <a:solidFill>
                  <a:srgbClr val="051D40"/>
                </a:solidFill>
                <a:latin typeface="Faustina"/>
              </a:rPr>
              <a:t> </a:t>
            </a:r>
            <a:r>
              <a:rPr lang="en-US" sz="3399" dirty="0" err="1">
                <a:solidFill>
                  <a:srgbClr val="051D40"/>
                </a:solidFill>
                <a:latin typeface="Faustina"/>
              </a:rPr>
              <a:t>các</a:t>
            </a:r>
            <a:r>
              <a:rPr lang="en-US" sz="3399" dirty="0">
                <a:solidFill>
                  <a:srgbClr val="051D40"/>
                </a:solidFill>
                <a:latin typeface="Faustina"/>
              </a:rPr>
              <a:t> bit </a:t>
            </a:r>
            <a:r>
              <a:rPr lang="en-US" sz="3399" dirty="0" err="1">
                <a:solidFill>
                  <a:srgbClr val="051D40"/>
                </a:solidFill>
                <a:latin typeface="Faustina"/>
              </a:rPr>
              <a:t>là</a:t>
            </a:r>
            <a:r>
              <a:rPr lang="en-US" sz="3399" dirty="0">
                <a:solidFill>
                  <a:srgbClr val="051D40"/>
                </a:solidFill>
                <a:latin typeface="Faustina"/>
              </a:rPr>
              <a:t>: </a:t>
            </a:r>
            <a:r>
              <a:rPr lang="en-US" sz="3399" dirty="0" err="1">
                <a:solidFill>
                  <a:srgbClr val="051D40"/>
                </a:solidFill>
                <a:latin typeface="Faustina"/>
              </a:rPr>
              <a:t>BOSR</a:t>
            </a:r>
            <a:r>
              <a:rPr lang="en-US" sz="3399" dirty="0">
                <a:solidFill>
                  <a:srgbClr val="051D40"/>
                </a:solidFill>
                <a:latin typeface="Faustina"/>
              </a:rPr>
              <a:t> = 0, </a:t>
            </a:r>
            <a:r>
              <a:rPr lang="en-US" sz="3399" dirty="0" err="1">
                <a:solidFill>
                  <a:srgbClr val="051D40"/>
                </a:solidFill>
                <a:latin typeface="Faustina"/>
              </a:rPr>
              <a:t>SR2</a:t>
            </a:r>
            <a:r>
              <a:rPr lang="en-US" sz="3399" dirty="0">
                <a:solidFill>
                  <a:srgbClr val="051D40"/>
                </a:solidFill>
                <a:latin typeface="Faustina"/>
              </a:rPr>
              <a:t> = 0, </a:t>
            </a:r>
            <a:r>
              <a:rPr lang="en-US" sz="3399" dirty="0" err="1">
                <a:solidFill>
                  <a:srgbClr val="051D40"/>
                </a:solidFill>
                <a:latin typeface="Faustina"/>
              </a:rPr>
              <a:t>SR1</a:t>
            </a:r>
            <a:r>
              <a:rPr lang="en-US" sz="3399" dirty="0">
                <a:solidFill>
                  <a:srgbClr val="051D40"/>
                </a:solidFill>
                <a:latin typeface="Faustina"/>
              </a:rPr>
              <a:t> = 0, </a:t>
            </a:r>
            <a:r>
              <a:rPr lang="en-US" sz="3399" dirty="0" err="1">
                <a:solidFill>
                  <a:srgbClr val="051D40"/>
                </a:solidFill>
                <a:latin typeface="Faustina"/>
              </a:rPr>
              <a:t>SR0</a:t>
            </a:r>
            <a:r>
              <a:rPr lang="en-US" sz="3399" dirty="0">
                <a:solidFill>
                  <a:srgbClr val="051D40"/>
                </a:solidFill>
                <a:latin typeface="Faustina"/>
              </a:rPr>
              <a:t> = 0. </a:t>
            </a:r>
            <a:r>
              <a:rPr lang="en-US" sz="3399" dirty="0" err="1">
                <a:solidFill>
                  <a:srgbClr val="051D40"/>
                </a:solidFill>
                <a:latin typeface="Faustina"/>
              </a:rPr>
              <a:t>Chuyển</a:t>
            </a:r>
            <a:r>
              <a:rPr lang="en-US" sz="3399" dirty="0">
                <a:solidFill>
                  <a:srgbClr val="051D40"/>
                </a:solidFill>
                <a:latin typeface="Faustina"/>
              </a:rPr>
              <a:t> </a:t>
            </a:r>
            <a:r>
              <a:rPr lang="en-US" sz="3399" dirty="0" err="1">
                <a:solidFill>
                  <a:srgbClr val="051D40"/>
                </a:solidFill>
                <a:latin typeface="Faustina"/>
              </a:rPr>
              <a:t>dữ</a:t>
            </a:r>
            <a:r>
              <a:rPr lang="en-US" sz="3399" dirty="0">
                <a:solidFill>
                  <a:srgbClr val="051D40"/>
                </a:solidFill>
                <a:latin typeface="Faustina"/>
              </a:rPr>
              <a:t> </a:t>
            </a:r>
            <a:r>
              <a:rPr lang="en-US" sz="3399" dirty="0" err="1">
                <a:solidFill>
                  <a:srgbClr val="051D40"/>
                </a:solidFill>
                <a:latin typeface="Faustina"/>
              </a:rPr>
              <a:t>liệu</a:t>
            </a:r>
            <a:r>
              <a:rPr lang="en-US" sz="3399" dirty="0">
                <a:solidFill>
                  <a:srgbClr val="051D40"/>
                </a:solidFill>
                <a:latin typeface="Faustina"/>
              </a:rPr>
              <a:t> </a:t>
            </a:r>
            <a:r>
              <a:rPr lang="en-US" sz="3399" dirty="0" err="1">
                <a:solidFill>
                  <a:srgbClr val="051D40"/>
                </a:solidFill>
                <a:latin typeface="Faustina"/>
              </a:rPr>
              <a:t>này</a:t>
            </a:r>
            <a:r>
              <a:rPr lang="en-US" sz="3399" dirty="0">
                <a:solidFill>
                  <a:srgbClr val="051D40"/>
                </a:solidFill>
                <a:latin typeface="Faustina"/>
              </a:rPr>
              <a:t> </a:t>
            </a:r>
            <a:r>
              <a:rPr lang="en-US" sz="3399" dirty="0" err="1">
                <a:solidFill>
                  <a:srgbClr val="051D40"/>
                </a:solidFill>
                <a:latin typeface="Faustina"/>
              </a:rPr>
              <a:t>vào</a:t>
            </a:r>
            <a:r>
              <a:rPr lang="en-US" sz="3399" dirty="0">
                <a:solidFill>
                  <a:srgbClr val="051D40"/>
                </a:solidFill>
                <a:latin typeface="Faustina"/>
              </a:rPr>
              <a:t> </a:t>
            </a:r>
            <a:r>
              <a:rPr lang="en-US" sz="3399" dirty="0" err="1">
                <a:solidFill>
                  <a:srgbClr val="051D40"/>
                </a:solidFill>
                <a:latin typeface="Faustina"/>
              </a:rPr>
              <a:t>địa</a:t>
            </a:r>
            <a:r>
              <a:rPr lang="en-US" sz="3399" dirty="0">
                <a:solidFill>
                  <a:srgbClr val="051D40"/>
                </a:solidFill>
                <a:latin typeface="Faustina"/>
              </a:rPr>
              <a:t> </a:t>
            </a:r>
            <a:r>
              <a:rPr lang="en-US" sz="3399" dirty="0" err="1">
                <a:solidFill>
                  <a:srgbClr val="051D40"/>
                </a:solidFill>
                <a:latin typeface="Faustina"/>
              </a:rPr>
              <a:t>chỉ</a:t>
            </a:r>
            <a:r>
              <a:rPr lang="en-US" sz="3399" dirty="0">
                <a:solidFill>
                  <a:srgbClr val="051D40"/>
                </a:solidFill>
                <a:latin typeface="Faustina"/>
              </a:rPr>
              <a:t> </a:t>
            </a:r>
            <a:r>
              <a:rPr lang="en-US" sz="3399" dirty="0" err="1">
                <a:solidFill>
                  <a:srgbClr val="051D40"/>
                </a:solidFill>
                <a:latin typeface="Faustina"/>
              </a:rPr>
              <a:t>I2C</a:t>
            </a:r>
            <a:r>
              <a:rPr lang="en-US" sz="3399" dirty="0">
                <a:solidFill>
                  <a:srgbClr val="051D40"/>
                </a:solidFill>
                <a:latin typeface="Faustina"/>
              </a:rPr>
              <a:t> </a:t>
            </a:r>
            <a:r>
              <a:rPr lang="en-US" sz="3399" dirty="0" err="1">
                <a:solidFill>
                  <a:srgbClr val="051D40"/>
                </a:solidFill>
                <a:latin typeface="Faustina"/>
              </a:rPr>
              <a:t>chứa</a:t>
            </a:r>
            <a:r>
              <a:rPr lang="en-US" sz="3399" dirty="0">
                <a:solidFill>
                  <a:srgbClr val="051D40"/>
                </a:solidFill>
                <a:latin typeface="Faustina"/>
              </a:rPr>
              <a:t> </a:t>
            </a:r>
            <a:r>
              <a:rPr lang="en-US" sz="3399" dirty="0" err="1">
                <a:solidFill>
                  <a:srgbClr val="051D40"/>
                </a:solidFill>
                <a:latin typeface="Faustina"/>
              </a:rPr>
              <a:t>nó</a:t>
            </a:r>
            <a:endParaRPr lang="en-US" sz="3399" dirty="0">
              <a:solidFill>
                <a:srgbClr val="051D40"/>
              </a:solidFill>
              <a:latin typeface="Faustina"/>
            </a:endParaRPr>
          </a:p>
        </p:txBody>
      </p:sp>
      <p:sp>
        <p:nvSpPr>
          <p:cNvPr id="12" name="TextBox 12"/>
          <p:cNvSpPr txBox="1"/>
          <p:nvPr/>
        </p:nvSpPr>
        <p:spPr>
          <a:xfrm>
            <a:off x="1143000" y="9432083"/>
            <a:ext cx="6223055" cy="538737"/>
          </a:xfrm>
          <a:prstGeom prst="rect">
            <a:avLst/>
          </a:prstGeom>
        </p:spPr>
        <p:txBody>
          <a:bodyPr wrap="square" lIns="0" tIns="0" rIns="0" bIns="0" rtlCol="0" anchor="t">
            <a:spAutoFit/>
          </a:bodyPr>
          <a:lstStyle/>
          <a:p>
            <a:pPr algn="ctr">
              <a:lnSpc>
                <a:spcPts val="4480"/>
              </a:lnSpc>
            </a:pPr>
            <a:r>
              <a:rPr lang="en-US" sz="3200" dirty="0">
                <a:solidFill>
                  <a:srgbClr val="051D40"/>
                </a:solidFill>
                <a:latin typeface="Noto Sans Bold"/>
              </a:rPr>
              <a:t>Thanh </a:t>
            </a:r>
            <a:r>
              <a:rPr lang="en-US" sz="3200" dirty="0" err="1">
                <a:solidFill>
                  <a:srgbClr val="051D40"/>
                </a:solidFill>
                <a:latin typeface="Noto Sans Bold"/>
              </a:rPr>
              <a:t>ghi</a:t>
            </a:r>
            <a:r>
              <a:rPr lang="en-US" sz="3200" dirty="0">
                <a:solidFill>
                  <a:srgbClr val="051D40"/>
                </a:solidFill>
                <a:latin typeface="Noto Sans Bold"/>
              </a:rPr>
              <a:t> </a:t>
            </a:r>
            <a:r>
              <a:rPr lang="en-US" sz="3200" dirty="0" err="1">
                <a:solidFill>
                  <a:srgbClr val="051D40"/>
                </a:solidFill>
                <a:latin typeface="Noto Sans Bold"/>
              </a:rPr>
              <a:t>cài</a:t>
            </a:r>
            <a:r>
              <a:rPr lang="en-US" sz="3200" dirty="0">
                <a:solidFill>
                  <a:srgbClr val="051D40"/>
                </a:solidFill>
                <a:latin typeface="Noto Sans Bold"/>
              </a:rPr>
              <a:t> </a:t>
            </a:r>
            <a:r>
              <a:rPr lang="en-US" sz="3200" dirty="0" err="1">
                <a:solidFill>
                  <a:srgbClr val="051D40"/>
                </a:solidFill>
                <a:latin typeface="Noto Sans Bold"/>
              </a:rPr>
              <a:t>đặc</a:t>
            </a:r>
            <a:r>
              <a:rPr lang="en-US" sz="3200" dirty="0">
                <a:solidFill>
                  <a:srgbClr val="051D40"/>
                </a:solidFill>
                <a:latin typeface="Noto Sans Bold"/>
              </a:rPr>
              <a:t> </a:t>
            </a:r>
            <a:r>
              <a:rPr lang="en-US" sz="3200" dirty="0" err="1">
                <a:solidFill>
                  <a:srgbClr val="051D40"/>
                </a:solidFill>
                <a:latin typeface="Noto Sans Bold"/>
              </a:rPr>
              <a:t>xung</a:t>
            </a:r>
            <a:r>
              <a:rPr lang="en-US" sz="3200" dirty="0">
                <a:solidFill>
                  <a:srgbClr val="051D40"/>
                </a:solidFill>
                <a:latin typeface="Noto Sans Bold"/>
              </a:rPr>
              <a:t> clock</a:t>
            </a:r>
          </a:p>
        </p:txBody>
      </p:sp>
      <p:sp>
        <p:nvSpPr>
          <p:cNvPr id="13" name="TextBox 13"/>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036194" y="140973"/>
            <a:ext cx="8935566" cy="4859969"/>
          </a:xfrm>
          <a:custGeom>
            <a:avLst/>
            <a:gdLst/>
            <a:ahLst/>
            <a:cxnLst/>
            <a:rect l="l" t="t" r="r" b="b"/>
            <a:pathLst>
              <a:path w="8935566" h="4859969">
                <a:moveTo>
                  <a:pt x="0" y="0"/>
                </a:moveTo>
                <a:lnTo>
                  <a:pt x="8935567" y="0"/>
                </a:lnTo>
                <a:lnTo>
                  <a:pt x="8935567" y="4859969"/>
                </a:lnTo>
                <a:lnTo>
                  <a:pt x="0" y="4859969"/>
                </a:lnTo>
                <a:lnTo>
                  <a:pt x="0" y="0"/>
                </a:lnTo>
                <a:close/>
              </a:path>
            </a:pathLst>
          </a:custGeom>
          <a:blipFill>
            <a:blip r:embed="rId4"/>
            <a:stretch>
              <a:fillRect b="-8723"/>
            </a:stretch>
          </a:blipFill>
        </p:spPr>
      </p:sp>
      <p:sp>
        <p:nvSpPr>
          <p:cNvPr id="7" name="Freeform 7"/>
          <p:cNvSpPr/>
          <p:nvPr/>
        </p:nvSpPr>
        <p:spPr>
          <a:xfrm>
            <a:off x="222636" y="5594578"/>
            <a:ext cx="10489239" cy="4099064"/>
          </a:xfrm>
          <a:custGeom>
            <a:avLst/>
            <a:gdLst/>
            <a:ahLst/>
            <a:cxnLst/>
            <a:rect l="l" t="t" r="r" b="b"/>
            <a:pathLst>
              <a:path w="10489239" h="4099064">
                <a:moveTo>
                  <a:pt x="0" y="0"/>
                </a:moveTo>
                <a:lnTo>
                  <a:pt x="10489240" y="0"/>
                </a:lnTo>
                <a:lnTo>
                  <a:pt x="10489240" y="4099064"/>
                </a:lnTo>
                <a:lnTo>
                  <a:pt x="0" y="4099064"/>
                </a:lnTo>
                <a:lnTo>
                  <a:pt x="0" y="0"/>
                </a:lnTo>
                <a:close/>
              </a:path>
            </a:pathLst>
          </a:custGeom>
          <a:blipFill>
            <a:blip r:embed="rId5"/>
            <a:stretch>
              <a:fillRect t="-9217"/>
            </a:stretch>
          </a:blipFill>
        </p:spPr>
      </p:sp>
      <p:sp>
        <p:nvSpPr>
          <p:cNvPr id="8" name="TextBox 8"/>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9" name="TextBox 9"/>
          <p:cNvSpPr txBox="1"/>
          <p:nvPr/>
        </p:nvSpPr>
        <p:spPr>
          <a:xfrm>
            <a:off x="1488971" y="1611312"/>
            <a:ext cx="7365196" cy="3389630"/>
          </a:xfrm>
          <a:prstGeom prst="rect">
            <a:avLst/>
          </a:prstGeom>
        </p:spPr>
        <p:txBody>
          <a:bodyPr lIns="0" tIns="0" rIns="0" bIns="0" rtlCol="0" anchor="t">
            <a:spAutoFit/>
          </a:bodyPr>
          <a:lstStyle/>
          <a:p>
            <a:pPr algn="l">
              <a:lnSpc>
                <a:spcPts val="5439"/>
              </a:lnSpc>
            </a:pPr>
            <a:r>
              <a:rPr lang="en-US" sz="3399">
                <a:solidFill>
                  <a:srgbClr val="051D40"/>
                </a:solidFill>
                <a:latin typeface="Faustina"/>
              </a:rPr>
              <a:t>Có nhiều đầu vào là LineIn, Audio và giữa chúng là có nhiều switch để chọn lượng, và dẫn tới cũng có nhiều mode hoạt động, và đôi khi có thể switch sang bộ lọc có sẵn trên chip.</a:t>
            </a:r>
          </a:p>
        </p:txBody>
      </p:sp>
      <p:sp>
        <p:nvSpPr>
          <p:cNvPr id="10" name="TextBox 10"/>
          <p:cNvSpPr txBox="1"/>
          <p:nvPr/>
        </p:nvSpPr>
        <p:spPr>
          <a:xfrm>
            <a:off x="9036195" y="4943792"/>
            <a:ext cx="9060220" cy="517001"/>
          </a:xfrm>
          <a:prstGeom prst="rect">
            <a:avLst/>
          </a:prstGeom>
        </p:spPr>
        <p:txBody>
          <a:bodyPr wrap="square" lIns="0" tIns="0" rIns="0" bIns="0" rtlCol="0" anchor="t">
            <a:spAutoFit/>
          </a:bodyPr>
          <a:lstStyle/>
          <a:p>
            <a:pPr>
              <a:lnSpc>
                <a:spcPts val="4480"/>
              </a:lnSpc>
            </a:pPr>
            <a:r>
              <a:rPr lang="en-US" sz="3200" dirty="0" err="1">
                <a:solidFill>
                  <a:srgbClr val="051D40"/>
                </a:solidFill>
                <a:latin typeface="Faustina Bold"/>
              </a:rPr>
              <a:t>Sơ</a:t>
            </a:r>
            <a:r>
              <a:rPr lang="en-US" sz="3200" dirty="0">
                <a:solidFill>
                  <a:srgbClr val="051D40"/>
                </a:solidFill>
                <a:latin typeface="Faustina Bold"/>
              </a:rPr>
              <a:t> </a:t>
            </a:r>
            <a:r>
              <a:rPr lang="en-US" sz="3200" dirty="0" err="1">
                <a:solidFill>
                  <a:srgbClr val="051D40"/>
                </a:solidFill>
                <a:latin typeface="Faustina Bold"/>
              </a:rPr>
              <a:t>đồ</a:t>
            </a:r>
            <a:r>
              <a:rPr lang="en-US" sz="3200" dirty="0">
                <a:solidFill>
                  <a:srgbClr val="051D40"/>
                </a:solidFill>
                <a:latin typeface="Faustina Bold"/>
              </a:rPr>
              <a:t> </a:t>
            </a:r>
            <a:r>
              <a:rPr lang="en-US" sz="3200" dirty="0" err="1">
                <a:solidFill>
                  <a:srgbClr val="051D40"/>
                </a:solidFill>
                <a:latin typeface="Faustina Bold"/>
              </a:rPr>
              <a:t>khối</a:t>
            </a:r>
            <a:r>
              <a:rPr lang="en-US" sz="3200" dirty="0">
                <a:solidFill>
                  <a:srgbClr val="051D40"/>
                </a:solidFill>
                <a:latin typeface="Faustina Bold"/>
              </a:rPr>
              <a:t> </a:t>
            </a:r>
            <a:r>
              <a:rPr lang="en-US" sz="3200" dirty="0" err="1">
                <a:solidFill>
                  <a:srgbClr val="051D40"/>
                </a:solidFill>
                <a:latin typeface="Faustina Bold"/>
              </a:rPr>
              <a:t>nguyên</a:t>
            </a:r>
            <a:r>
              <a:rPr lang="en-US" sz="3200" dirty="0">
                <a:solidFill>
                  <a:srgbClr val="051D40"/>
                </a:solidFill>
                <a:latin typeface="Faustina Bold"/>
              </a:rPr>
              <a:t> </a:t>
            </a:r>
            <a:r>
              <a:rPr lang="en-US" sz="3200" dirty="0" err="1">
                <a:solidFill>
                  <a:srgbClr val="051D40"/>
                </a:solidFill>
                <a:latin typeface="Faustina Bold"/>
              </a:rPr>
              <a:t>lý</a:t>
            </a:r>
            <a:r>
              <a:rPr lang="en-US" sz="3200" dirty="0">
                <a:solidFill>
                  <a:srgbClr val="051D40"/>
                </a:solidFill>
                <a:latin typeface="Faustina Bold"/>
              </a:rPr>
              <a:t> </a:t>
            </a:r>
            <a:r>
              <a:rPr lang="en-US" sz="3200" dirty="0" err="1">
                <a:solidFill>
                  <a:srgbClr val="051D40"/>
                </a:solidFill>
                <a:latin typeface="Faustina Bold"/>
              </a:rPr>
              <a:t>hoạt</a:t>
            </a:r>
            <a:r>
              <a:rPr lang="en-US" sz="3200" dirty="0">
                <a:solidFill>
                  <a:srgbClr val="051D40"/>
                </a:solidFill>
                <a:latin typeface="Faustina Bold"/>
              </a:rPr>
              <a:t> </a:t>
            </a:r>
            <a:r>
              <a:rPr lang="en-US" sz="3200" dirty="0" err="1">
                <a:solidFill>
                  <a:srgbClr val="051D40"/>
                </a:solidFill>
                <a:latin typeface="Faustina Bold"/>
              </a:rPr>
              <a:t>động</a:t>
            </a:r>
            <a:r>
              <a:rPr lang="en-US" sz="3200" dirty="0">
                <a:solidFill>
                  <a:srgbClr val="051D40"/>
                </a:solidFill>
                <a:latin typeface="Faustina Bold"/>
              </a:rPr>
              <a:t> </a:t>
            </a:r>
            <a:r>
              <a:rPr lang="en-US" sz="3200" dirty="0" err="1">
                <a:solidFill>
                  <a:srgbClr val="051D40"/>
                </a:solidFill>
                <a:latin typeface="Faustina Bold"/>
              </a:rPr>
              <a:t>của</a:t>
            </a:r>
            <a:r>
              <a:rPr lang="en-US" sz="3200" dirty="0">
                <a:solidFill>
                  <a:srgbClr val="051D40"/>
                </a:solidFill>
                <a:latin typeface="Faustina Bold"/>
              </a:rPr>
              <a:t> </a:t>
            </a:r>
            <a:r>
              <a:rPr lang="en-US" sz="3200" dirty="0" err="1">
                <a:solidFill>
                  <a:srgbClr val="051D40"/>
                </a:solidFill>
                <a:latin typeface="Faustina Bold"/>
              </a:rPr>
              <a:t>dữ</a:t>
            </a:r>
            <a:r>
              <a:rPr lang="en-US" sz="3200" dirty="0">
                <a:solidFill>
                  <a:srgbClr val="051D40"/>
                </a:solidFill>
                <a:latin typeface="Faustina Bold"/>
              </a:rPr>
              <a:t> </a:t>
            </a:r>
            <a:r>
              <a:rPr lang="en-US" sz="3200" dirty="0" err="1">
                <a:solidFill>
                  <a:srgbClr val="051D40"/>
                </a:solidFill>
                <a:latin typeface="Faustina Bold"/>
              </a:rPr>
              <a:t>liệu</a:t>
            </a:r>
            <a:r>
              <a:rPr lang="en-US" sz="3200" dirty="0">
                <a:solidFill>
                  <a:srgbClr val="051D40"/>
                </a:solidFill>
                <a:latin typeface="Faustina Bold"/>
              </a:rPr>
              <a:t> </a:t>
            </a:r>
            <a:r>
              <a:rPr lang="en-US" sz="3200" dirty="0" err="1">
                <a:solidFill>
                  <a:srgbClr val="051D40"/>
                </a:solidFill>
                <a:latin typeface="Faustina Bold"/>
              </a:rPr>
              <a:t>đầu</a:t>
            </a:r>
            <a:r>
              <a:rPr lang="en-US" sz="3200" dirty="0">
                <a:solidFill>
                  <a:srgbClr val="051D40"/>
                </a:solidFill>
                <a:latin typeface="Faustina Bold"/>
              </a:rPr>
              <a:t> </a:t>
            </a:r>
            <a:r>
              <a:rPr lang="en-US" sz="3200" dirty="0" err="1">
                <a:solidFill>
                  <a:srgbClr val="051D40"/>
                </a:solidFill>
                <a:latin typeface="Faustina Bold"/>
              </a:rPr>
              <a:t>vào</a:t>
            </a:r>
            <a:endParaRPr lang="en-US" sz="3200" dirty="0">
              <a:solidFill>
                <a:srgbClr val="051D40"/>
              </a:solidFill>
              <a:latin typeface="Faustina Bold"/>
            </a:endParaRPr>
          </a:p>
        </p:txBody>
      </p:sp>
      <p:sp>
        <p:nvSpPr>
          <p:cNvPr id="11" name="TextBox 11"/>
          <p:cNvSpPr txBox="1"/>
          <p:nvPr/>
        </p:nvSpPr>
        <p:spPr>
          <a:xfrm>
            <a:off x="2751549" y="9636492"/>
            <a:ext cx="6371630" cy="545465"/>
          </a:xfrm>
          <a:prstGeom prst="rect">
            <a:avLst/>
          </a:prstGeom>
        </p:spPr>
        <p:txBody>
          <a:bodyPr lIns="0" tIns="0" rIns="0" bIns="0" rtlCol="0" anchor="t">
            <a:spAutoFit/>
          </a:bodyPr>
          <a:lstStyle/>
          <a:p>
            <a:pPr algn="ctr">
              <a:lnSpc>
                <a:spcPts val="4480"/>
              </a:lnSpc>
            </a:pPr>
            <a:r>
              <a:rPr lang="en-US" sz="3200">
                <a:solidFill>
                  <a:srgbClr val="051D40"/>
                </a:solidFill>
                <a:latin typeface="Faustina Bold"/>
              </a:rPr>
              <a:t>Thanh ghi cấu hình tín hiệu đầu vào</a:t>
            </a:r>
          </a:p>
        </p:txBody>
      </p:sp>
      <p:sp>
        <p:nvSpPr>
          <p:cNvPr id="12" name="TextBox 12"/>
          <p:cNvSpPr txBox="1"/>
          <p:nvPr/>
        </p:nvSpPr>
        <p:spPr>
          <a:xfrm>
            <a:off x="11429317" y="6225520"/>
            <a:ext cx="5564865" cy="2703830"/>
          </a:xfrm>
          <a:prstGeom prst="rect">
            <a:avLst/>
          </a:prstGeom>
        </p:spPr>
        <p:txBody>
          <a:bodyPr lIns="0" tIns="0" rIns="0" bIns="0" rtlCol="0" anchor="t">
            <a:spAutoFit/>
          </a:bodyPr>
          <a:lstStyle/>
          <a:p>
            <a:pPr algn="l">
              <a:lnSpc>
                <a:spcPts val="5439"/>
              </a:lnSpc>
            </a:pPr>
            <a:r>
              <a:rPr lang="en-US" sz="3399">
                <a:solidFill>
                  <a:srgbClr val="051D40"/>
                </a:solidFill>
                <a:latin typeface="Faustina"/>
              </a:rPr>
              <a:t>Cấu hình các khỏa SIDETONE, BYPASS, DACSEL để cấu hình tín hiệu đầu vào của chúng ta sẽ đi từ đâu và đi qua những gì. </a:t>
            </a:r>
          </a:p>
        </p:txBody>
      </p:sp>
      <p:sp>
        <p:nvSpPr>
          <p:cNvPr id="13" name="TextBox 13"/>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6420234" y="-1717598"/>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47857" y="-643475"/>
            <a:ext cx="1286950" cy="1286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929195" y="8389571"/>
            <a:ext cx="3735531" cy="37355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2" name="TextBox 12"/>
          <p:cNvSpPr txBox="1"/>
          <p:nvPr/>
        </p:nvSpPr>
        <p:spPr>
          <a:xfrm>
            <a:off x="3418156" y="1122324"/>
            <a:ext cx="6589080" cy="895609"/>
          </a:xfrm>
          <a:prstGeom prst="rect">
            <a:avLst/>
          </a:prstGeom>
        </p:spPr>
        <p:txBody>
          <a:bodyPr lIns="0" tIns="0" rIns="0" bIns="0" rtlCol="0" anchor="t">
            <a:spAutoFit/>
          </a:bodyPr>
          <a:lstStyle/>
          <a:p>
            <a:pPr algn="l">
              <a:lnSpc>
                <a:spcPts val="7335"/>
              </a:lnSpc>
              <a:spcBef>
                <a:spcPct val="0"/>
              </a:spcBef>
            </a:pPr>
            <a:r>
              <a:rPr lang="en-US" sz="5239">
                <a:solidFill>
                  <a:srgbClr val="145DA0"/>
                </a:solidFill>
                <a:latin typeface="Noto Sans"/>
              </a:rPr>
              <a:t>Sinh viên thực hiện</a:t>
            </a:r>
          </a:p>
        </p:txBody>
      </p:sp>
      <p:sp>
        <p:nvSpPr>
          <p:cNvPr id="13" name="TextBox 13"/>
          <p:cNvSpPr txBox="1"/>
          <p:nvPr/>
        </p:nvSpPr>
        <p:spPr>
          <a:xfrm>
            <a:off x="3418156" y="2593843"/>
            <a:ext cx="5839896" cy="4746625"/>
          </a:xfrm>
          <a:prstGeom prst="rect">
            <a:avLst/>
          </a:prstGeom>
        </p:spPr>
        <p:txBody>
          <a:bodyPr lIns="0" tIns="0" rIns="0" bIns="0" rtlCol="0" anchor="t">
            <a:spAutoFit/>
          </a:bodyPr>
          <a:lstStyle/>
          <a:p>
            <a:pPr algn="l">
              <a:lnSpc>
                <a:spcPts val="7700"/>
              </a:lnSpc>
            </a:pPr>
            <a:r>
              <a:rPr lang="en-US" sz="3500">
                <a:solidFill>
                  <a:srgbClr val="051D40"/>
                </a:solidFill>
                <a:latin typeface="Open Sans Extra Bold"/>
              </a:rPr>
              <a:t>PHAN KẾ VĨNH HƯNG</a:t>
            </a:r>
          </a:p>
          <a:p>
            <a:pPr algn="l">
              <a:lnSpc>
                <a:spcPts val="7700"/>
              </a:lnSpc>
            </a:pPr>
            <a:r>
              <a:rPr lang="en-US" sz="3500">
                <a:solidFill>
                  <a:srgbClr val="051D40"/>
                </a:solidFill>
                <a:latin typeface="Open Sans Extra Bold"/>
              </a:rPr>
              <a:t>ĐẬU NAM KHÁNH</a:t>
            </a:r>
          </a:p>
          <a:p>
            <a:pPr algn="l">
              <a:lnSpc>
                <a:spcPts val="7700"/>
              </a:lnSpc>
            </a:pPr>
            <a:r>
              <a:rPr lang="en-US" sz="3500">
                <a:solidFill>
                  <a:srgbClr val="051D40"/>
                </a:solidFill>
                <a:latin typeface="Open Sans Extra Bold"/>
              </a:rPr>
              <a:t>NGUYỄN TUẤN KIỆT</a:t>
            </a:r>
          </a:p>
          <a:p>
            <a:pPr algn="l">
              <a:lnSpc>
                <a:spcPts val="7700"/>
              </a:lnSpc>
            </a:pPr>
            <a:r>
              <a:rPr lang="en-US" sz="3500">
                <a:solidFill>
                  <a:srgbClr val="051D40"/>
                </a:solidFill>
                <a:latin typeface="Open Sans Extra Bold"/>
              </a:rPr>
              <a:t>NGUYỄN HOÀNG NGUYÊN</a:t>
            </a:r>
          </a:p>
          <a:p>
            <a:pPr algn="l">
              <a:lnSpc>
                <a:spcPts val="7700"/>
              </a:lnSpc>
            </a:pPr>
            <a:r>
              <a:rPr lang="en-US" sz="3500">
                <a:solidFill>
                  <a:srgbClr val="051D40"/>
                </a:solidFill>
                <a:latin typeface="Open Sans Extra Bold"/>
              </a:rPr>
              <a:t>NGUYỄN THỊ HOÀI THY</a:t>
            </a:r>
          </a:p>
        </p:txBody>
      </p:sp>
      <p:sp>
        <p:nvSpPr>
          <p:cNvPr id="14" name="TextBox 14"/>
          <p:cNvSpPr txBox="1"/>
          <p:nvPr/>
        </p:nvSpPr>
        <p:spPr>
          <a:xfrm>
            <a:off x="11895578" y="2775957"/>
            <a:ext cx="1823085" cy="4746625"/>
          </a:xfrm>
          <a:prstGeom prst="rect">
            <a:avLst/>
          </a:prstGeom>
        </p:spPr>
        <p:txBody>
          <a:bodyPr lIns="0" tIns="0" rIns="0" bIns="0" rtlCol="0" anchor="t">
            <a:spAutoFit/>
          </a:bodyPr>
          <a:lstStyle/>
          <a:p>
            <a:pPr algn="ctr">
              <a:lnSpc>
                <a:spcPts val="7700"/>
              </a:lnSpc>
            </a:pPr>
            <a:r>
              <a:rPr lang="en-US" sz="3500">
                <a:solidFill>
                  <a:srgbClr val="051D40"/>
                </a:solidFill>
                <a:latin typeface="Open Sans Extra Bold"/>
              </a:rPr>
              <a:t>2111412</a:t>
            </a:r>
          </a:p>
          <a:p>
            <a:pPr algn="ctr">
              <a:lnSpc>
                <a:spcPts val="7700"/>
              </a:lnSpc>
            </a:pPr>
            <a:r>
              <a:rPr lang="en-US" sz="3500">
                <a:solidFill>
                  <a:srgbClr val="051D40"/>
                </a:solidFill>
                <a:latin typeface="Open Sans Extra Bold"/>
              </a:rPr>
              <a:t>2111478</a:t>
            </a:r>
          </a:p>
          <a:p>
            <a:pPr algn="ctr">
              <a:lnSpc>
                <a:spcPts val="7700"/>
              </a:lnSpc>
            </a:pPr>
            <a:r>
              <a:rPr lang="en-US" sz="3500">
                <a:solidFill>
                  <a:srgbClr val="051D40"/>
                </a:solidFill>
                <a:latin typeface="Open Sans Extra Bold"/>
              </a:rPr>
              <a:t>2013578</a:t>
            </a:r>
          </a:p>
          <a:p>
            <a:pPr algn="ctr">
              <a:lnSpc>
                <a:spcPts val="7700"/>
              </a:lnSpc>
            </a:pPr>
            <a:r>
              <a:rPr lang="en-US" sz="3500">
                <a:solidFill>
                  <a:srgbClr val="051D40"/>
                </a:solidFill>
                <a:latin typeface="Open Sans Extra Bold"/>
              </a:rPr>
              <a:t>1911721</a:t>
            </a:r>
          </a:p>
          <a:p>
            <a:pPr algn="ctr">
              <a:lnSpc>
                <a:spcPts val="7700"/>
              </a:lnSpc>
            </a:pPr>
            <a:r>
              <a:rPr lang="en-US" sz="3500">
                <a:solidFill>
                  <a:srgbClr val="051D40"/>
                </a:solidFill>
                <a:latin typeface="Open Sans Extra Bold"/>
              </a:rPr>
              <a:t>1912191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969008" y="222029"/>
            <a:ext cx="10119908" cy="4921471"/>
          </a:xfrm>
          <a:custGeom>
            <a:avLst/>
            <a:gdLst/>
            <a:ahLst/>
            <a:cxnLst/>
            <a:rect l="l" t="t" r="r" b="b"/>
            <a:pathLst>
              <a:path w="10119908" h="4921471">
                <a:moveTo>
                  <a:pt x="0" y="0"/>
                </a:moveTo>
                <a:lnTo>
                  <a:pt x="10119908" y="0"/>
                </a:lnTo>
                <a:lnTo>
                  <a:pt x="10119908" y="4921471"/>
                </a:lnTo>
                <a:lnTo>
                  <a:pt x="0" y="4921471"/>
                </a:lnTo>
                <a:lnTo>
                  <a:pt x="0" y="0"/>
                </a:lnTo>
                <a:close/>
              </a:path>
            </a:pathLst>
          </a:custGeom>
          <a:blipFill>
            <a:blip r:embed="rId4"/>
            <a:stretch>
              <a:fillRect/>
            </a:stretch>
          </a:blipFill>
        </p:spPr>
      </p:sp>
      <p:sp>
        <p:nvSpPr>
          <p:cNvPr id="7" name="Freeform 7"/>
          <p:cNvSpPr/>
          <p:nvPr/>
        </p:nvSpPr>
        <p:spPr>
          <a:xfrm>
            <a:off x="7969008" y="5474282"/>
            <a:ext cx="10119908" cy="4559285"/>
          </a:xfrm>
          <a:custGeom>
            <a:avLst/>
            <a:gdLst/>
            <a:ahLst/>
            <a:cxnLst/>
            <a:rect l="l" t="t" r="r" b="b"/>
            <a:pathLst>
              <a:path w="10119908" h="4559285">
                <a:moveTo>
                  <a:pt x="0" y="0"/>
                </a:moveTo>
                <a:lnTo>
                  <a:pt x="10119908" y="0"/>
                </a:lnTo>
                <a:lnTo>
                  <a:pt x="10119908" y="4559285"/>
                </a:lnTo>
                <a:lnTo>
                  <a:pt x="0" y="4559285"/>
                </a:lnTo>
                <a:lnTo>
                  <a:pt x="0" y="0"/>
                </a:lnTo>
                <a:close/>
              </a:path>
            </a:pathLst>
          </a:custGeom>
          <a:blipFill>
            <a:blip r:embed="rId5"/>
            <a:stretch>
              <a:fillRect/>
            </a:stretch>
          </a:blipFill>
        </p:spPr>
      </p:sp>
      <p:sp>
        <p:nvSpPr>
          <p:cNvPr id="8" name="TextBox 8"/>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9" name="TextBox 9"/>
          <p:cNvSpPr txBox="1"/>
          <p:nvPr/>
        </p:nvSpPr>
        <p:spPr>
          <a:xfrm>
            <a:off x="1447800" y="2870510"/>
            <a:ext cx="5941753" cy="1994457"/>
          </a:xfrm>
          <a:prstGeom prst="rect">
            <a:avLst/>
          </a:prstGeom>
        </p:spPr>
        <p:txBody>
          <a:bodyPr wrap="square" lIns="0" tIns="0" rIns="0" bIns="0" rtlCol="0" anchor="t">
            <a:spAutoFit/>
          </a:bodyPr>
          <a:lstStyle/>
          <a:p>
            <a:pPr algn="l">
              <a:lnSpc>
                <a:spcPts val="5439"/>
              </a:lnSpc>
            </a:pPr>
            <a:r>
              <a:rPr lang="en-US" sz="3399" dirty="0" err="1">
                <a:solidFill>
                  <a:srgbClr val="051D40"/>
                </a:solidFill>
                <a:latin typeface="Faustina"/>
              </a:rPr>
              <a:t>Cài</a:t>
            </a:r>
            <a:r>
              <a:rPr lang="en-US" sz="3399" dirty="0">
                <a:solidFill>
                  <a:srgbClr val="051D40"/>
                </a:solidFill>
                <a:latin typeface="Faustina"/>
              </a:rPr>
              <a:t> </a:t>
            </a:r>
            <a:r>
              <a:rPr lang="en-US" sz="3399" dirty="0" err="1">
                <a:solidFill>
                  <a:srgbClr val="051D40"/>
                </a:solidFill>
                <a:latin typeface="Faustina"/>
              </a:rPr>
              <a:t>đặt</a:t>
            </a:r>
            <a:r>
              <a:rPr lang="en-US" sz="3399" dirty="0">
                <a:solidFill>
                  <a:srgbClr val="051D40"/>
                </a:solidFill>
                <a:latin typeface="Faustina"/>
              </a:rPr>
              <a:t> volume </a:t>
            </a:r>
            <a:r>
              <a:rPr lang="en-US" sz="3399" dirty="0" err="1">
                <a:solidFill>
                  <a:srgbClr val="051D40"/>
                </a:solidFill>
                <a:latin typeface="Faustina"/>
              </a:rPr>
              <a:t>và</a:t>
            </a:r>
            <a:r>
              <a:rPr lang="en-US" sz="3399" dirty="0">
                <a:solidFill>
                  <a:srgbClr val="051D40"/>
                </a:solidFill>
                <a:latin typeface="Faustina"/>
              </a:rPr>
              <a:t> </a:t>
            </a:r>
            <a:r>
              <a:rPr lang="en-US" sz="3399" dirty="0" err="1">
                <a:solidFill>
                  <a:srgbClr val="051D40"/>
                </a:solidFill>
                <a:latin typeface="Faustina"/>
              </a:rPr>
              <a:t>các</a:t>
            </a:r>
            <a:r>
              <a:rPr lang="en-US" sz="3399" dirty="0">
                <a:solidFill>
                  <a:srgbClr val="051D40"/>
                </a:solidFill>
                <a:latin typeface="Faustina"/>
              </a:rPr>
              <a:t> </a:t>
            </a:r>
            <a:r>
              <a:rPr lang="en-US" sz="3399" dirty="0" err="1">
                <a:solidFill>
                  <a:srgbClr val="051D40"/>
                </a:solidFill>
                <a:latin typeface="Faustina"/>
              </a:rPr>
              <a:t>chế</a:t>
            </a:r>
            <a:r>
              <a:rPr lang="en-US" sz="3399" dirty="0">
                <a:solidFill>
                  <a:srgbClr val="051D40"/>
                </a:solidFill>
                <a:latin typeface="Faustina"/>
              </a:rPr>
              <a:t> </a:t>
            </a:r>
            <a:r>
              <a:rPr lang="en-US" sz="3399" dirty="0" err="1">
                <a:solidFill>
                  <a:srgbClr val="051D40"/>
                </a:solidFill>
                <a:latin typeface="Faustina"/>
              </a:rPr>
              <a:t>độ</a:t>
            </a:r>
            <a:r>
              <a:rPr lang="en-US" sz="3399" dirty="0">
                <a:solidFill>
                  <a:srgbClr val="051D40"/>
                </a:solidFill>
                <a:latin typeface="Faustina"/>
              </a:rPr>
              <a:t> </a:t>
            </a:r>
            <a:r>
              <a:rPr lang="en-US" sz="3399" dirty="0" err="1">
                <a:solidFill>
                  <a:srgbClr val="051D40"/>
                </a:solidFill>
                <a:latin typeface="Faustina"/>
              </a:rPr>
              <a:t>hoạt</a:t>
            </a:r>
            <a:r>
              <a:rPr lang="en-US" sz="3399" dirty="0">
                <a:solidFill>
                  <a:srgbClr val="051D40"/>
                </a:solidFill>
                <a:latin typeface="Faustina"/>
              </a:rPr>
              <a:t> </a:t>
            </a:r>
            <a:r>
              <a:rPr lang="en-US" sz="3399" dirty="0" err="1">
                <a:solidFill>
                  <a:srgbClr val="051D40"/>
                </a:solidFill>
                <a:latin typeface="Faustina"/>
              </a:rPr>
              <a:t>động</a:t>
            </a:r>
            <a:r>
              <a:rPr lang="en-US" sz="3399" dirty="0">
                <a:solidFill>
                  <a:srgbClr val="051D40"/>
                </a:solidFill>
                <a:latin typeface="Faustina"/>
              </a:rPr>
              <a:t> </a:t>
            </a:r>
            <a:r>
              <a:rPr lang="en-US" sz="3399" dirty="0" err="1">
                <a:solidFill>
                  <a:srgbClr val="051D40"/>
                </a:solidFill>
                <a:latin typeface="Faustina"/>
              </a:rPr>
              <a:t>trên</a:t>
            </a:r>
            <a:r>
              <a:rPr lang="en-US" sz="3399" dirty="0">
                <a:solidFill>
                  <a:srgbClr val="051D40"/>
                </a:solidFill>
                <a:latin typeface="Faustina"/>
              </a:rPr>
              <a:t> </a:t>
            </a:r>
            <a:r>
              <a:rPr lang="en-US" sz="3399" dirty="0" err="1">
                <a:solidFill>
                  <a:srgbClr val="051D40"/>
                </a:solidFill>
                <a:latin typeface="Faustina"/>
              </a:rPr>
              <a:t>kênh</a:t>
            </a:r>
            <a:r>
              <a:rPr lang="en-US" sz="3399" dirty="0">
                <a:solidFill>
                  <a:srgbClr val="051D40"/>
                </a:solidFill>
                <a:latin typeface="Faustina"/>
              </a:rPr>
              <a:t> </a:t>
            </a:r>
            <a:r>
              <a:rPr lang="en-US" sz="3399" dirty="0" err="1">
                <a:solidFill>
                  <a:srgbClr val="051D40"/>
                </a:solidFill>
                <a:latin typeface="Faustina"/>
              </a:rPr>
              <a:t>trái</a:t>
            </a:r>
            <a:r>
              <a:rPr lang="en-US" sz="3399" dirty="0">
                <a:solidFill>
                  <a:srgbClr val="051D40"/>
                </a:solidFill>
                <a:latin typeface="Faustina"/>
              </a:rPr>
              <a:t> </a:t>
            </a:r>
            <a:r>
              <a:rPr lang="en-US" sz="3399" dirty="0" err="1">
                <a:solidFill>
                  <a:srgbClr val="051D40"/>
                </a:solidFill>
                <a:latin typeface="Faustina"/>
              </a:rPr>
              <a:t>và</a:t>
            </a:r>
            <a:r>
              <a:rPr lang="en-US" sz="3399" dirty="0">
                <a:solidFill>
                  <a:srgbClr val="051D40"/>
                </a:solidFill>
                <a:latin typeface="Faustina"/>
              </a:rPr>
              <a:t> </a:t>
            </a:r>
            <a:r>
              <a:rPr lang="en-US" sz="3399" dirty="0" err="1">
                <a:solidFill>
                  <a:srgbClr val="051D40"/>
                </a:solidFill>
                <a:latin typeface="Faustina"/>
              </a:rPr>
              <a:t>phải</a:t>
            </a:r>
            <a:r>
              <a:rPr lang="en-US" sz="3399" dirty="0">
                <a:solidFill>
                  <a:srgbClr val="051D40"/>
                </a:solidFill>
                <a:latin typeface="Faustina"/>
              </a:rPr>
              <a:t> </a:t>
            </a:r>
            <a:r>
              <a:rPr lang="en-US" sz="3399" dirty="0" err="1">
                <a:solidFill>
                  <a:srgbClr val="051D40"/>
                </a:solidFill>
                <a:latin typeface="Faustina"/>
              </a:rPr>
              <a:t>dựa</a:t>
            </a:r>
            <a:r>
              <a:rPr lang="en-US" sz="3399" dirty="0">
                <a:solidFill>
                  <a:srgbClr val="051D40"/>
                </a:solidFill>
                <a:latin typeface="Faustina"/>
              </a:rPr>
              <a:t> </a:t>
            </a:r>
            <a:r>
              <a:rPr lang="en-US" sz="3399" dirty="0" err="1">
                <a:solidFill>
                  <a:srgbClr val="051D40"/>
                </a:solidFill>
                <a:latin typeface="Faustina"/>
              </a:rPr>
              <a:t>vào</a:t>
            </a:r>
            <a:r>
              <a:rPr lang="en-US" sz="3399" dirty="0">
                <a:solidFill>
                  <a:srgbClr val="051D40"/>
                </a:solidFill>
                <a:latin typeface="Faustina"/>
              </a:rPr>
              <a:t> </a:t>
            </a:r>
            <a:r>
              <a:rPr lang="en-US" sz="3399" dirty="0" err="1">
                <a:solidFill>
                  <a:srgbClr val="051D40"/>
                </a:solidFill>
                <a:latin typeface="Faustina"/>
              </a:rPr>
              <a:t>bảng</a:t>
            </a:r>
            <a:r>
              <a:rPr lang="en-US" sz="3399" dirty="0">
                <a:solidFill>
                  <a:srgbClr val="051D40"/>
                </a:solidFill>
                <a:latin typeface="Faustina"/>
              </a:rPr>
              <a:t> </a:t>
            </a:r>
            <a:r>
              <a:rPr lang="en-US" sz="3399" dirty="0" err="1">
                <a:solidFill>
                  <a:srgbClr val="051D40"/>
                </a:solidFill>
                <a:latin typeface="Faustina"/>
              </a:rPr>
              <a:t>thanh</a:t>
            </a:r>
            <a:r>
              <a:rPr lang="en-US" sz="3399" dirty="0">
                <a:solidFill>
                  <a:srgbClr val="051D40"/>
                </a:solidFill>
                <a:latin typeface="Faustina"/>
              </a:rPr>
              <a:t> </a:t>
            </a:r>
            <a:r>
              <a:rPr lang="en-US" sz="3399" dirty="0" err="1">
                <a:solidFill>
                  <a:srgbClr val="051D40"/>
                </a:solidFill>
                <a:latin typeface="Faustina"/>
              </a:rPr>
              <a:t>ghi</a:t>
            </a:r>
            <a:r>
              <a:rPr lang="en-US" sz="3399" dirty="0">
                <a:solidFill>
                  <a:srgbClr val="051D40"/>
                </a:solidFill>
                <a:latin typeface="Faustina"/>
              </a:rPr>
              <a:t> ở </a:t>
            </a:r>
            <a:r>
              <a:rPr lang="en-US" sz="3399" dirty="0" err="1">
                <a:solidFill>
                  <a:srgbClr val="051D40"/>
                </a:solidFill>
                <a:latin typeface="Faustina"/>
              </a:rPr>
              <a:t>bên</a:t>
            </a:r>
            <a:r>
              <a:rPr lang="en-US" sz="3399" dirty="0">
                <a:solidFill>
                  <a:srgbClr val="051D40"/>
                </a:solidFill>
                <a:latin typeface="Faustina"/>
              </a:rPr>
              <a:t>:</a:t>
            </a:r>
          </a:p>
        </p:txBody>
      </p:sp>
      <p:sp>
        <p:nvSpPr>
          <p:cNvPr id="10" name="TextBox 10"/>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968315" y="2346523"/>
            <a:ext cx="12911423" cy="7204838"/>
          </a:xfrm>
          <a:custGeom>
            <a:avLst/>
            <a:gdLst/>
            <a:ahLst/>
            <a:cxnLst/>
            <a:rect l="l" t="t" r="r" b="b"/>
            <a:pathLst>
              <a:path w="12911423" h="7204838">
                <a:moveTo>
                  <a:pt x="0" y="0"/>
                </a:moveTo>
                <a:lnTo>
                  <a:pt x="12911423" y="0"/>
                </a:lnTo>
                <a:lnTo>
                  <a:pt x="12911423" y="7204839"/>
                </a:lnTo>
                <a:lnTo>
                  <a:pt x="0" y="7204839"/>
                </a:lnTo>
                <a:lnTo>
                  <a:pt x="0" y="0"/>
                </a:lnTo>
                <a:close/>
              </a:path>
            </a:pathLst>
          </a:custGeom>
          <a:blipFill>
            <a:blip r:embed="rId4"/>
            <a:stretch>
              <a:fillRect/>
            </a:stretch>
          </a:blipFill>
        </p:spPr>
      </p:sp>
      <p:sp>
        <p:nvSpPr>
          <p:cNvPr id="7" name="TextBox 7"/>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8" name="TextBox 8"/>
          <p:cNvSpPr txBox="1"/>
          <p:nvPr/>
        </p:nvSpPr>
        <p:spPr>
          <a:xfrm>
            <a:off x="2482096" y="1516631"/>
            <a:ext cx="13748504" cy="551754"/>
          </a:xfrm>
          <a:prstGeom prst="rect">
            <a:avLst/>
          </a:prstGeom>
        </p:spPr>
        <p:txBody>
          <a:bodyPr wrap="square" lIns="0" tIns="0" rIns="0" bIns="0" rtlCol="0" anchor="t">
            <a:spAutoFit/>
          </a:bodyPr>
          <a:lstStyle/>
          <a:p>
            <a:pPr algn="ctr">
              <a:lnSpc>
                <a:spcPts val="4759"/>
              </a:lnSpc>
            </a:pPr>
            <a:r>
              <a:rPr lang="en-US" sz="3399" dirty="0" err="1">
                <a:solidFill>
                  <a:srgbClr val="051D40"/>
                </a:solidFill>
                <a:latin typeface="Faustina"/>
              </a:rPr>
              <a:t>Dưới</a:t>
            </a:r>
            <a:r>
              <a:rPr lang="en-US" sz="3399" dirty="0">
                <a:solidFill>
                  <a:srgbClr val="051D40"/>
                </a:solidFill>
                <a:latin typeface="Faustina"/>
              </a:rPr>
              <a:t> </a:t>
            </a:r>
            <a:r>
              <a:rPr lang="en-US" sz="3399" dirty="0" err="1">
                <a:solidFill>
                  <a:srgbClr val="051D40"/>
                </a:solidFill>
                <a:latin typeface="Faustina"/>
              </a:rPr>
              <a:t>đây</a:t>
            </a:r>
            <a:r>
              <a:rPr lang="en-US" sz="3399" dirty="0">
                <a:solidFill>
                  <a:srgbClr val="051D40"/>
                </a:solidFill>
                <a:latin typeface="Faustina"/>
              </a:rPr>
              <a:t> </a:t>
            </a:r>
            <a:r>
              <a:rPr lang="en-US" sz="3399" dirty="0" err="1">
                <a:solidFill>
                  <a:srgbClr val="051D40"/>
                </a:solidFill>
                <a:latin typeface="Faustina"/>
              </a:rPr>
              <a:t>là</a:t>
            </a:r>
            <a:r>
              <a:rPr lang="en-US" sz="3399" dirty="0">
                <a:solidFill>
                  <a:srgbClr val="051D40"/>
                </a:solidFill>
                <a:latin typeface="Faustina"/>
              </a:rPr>
              <a:t> </a:t>
            </a:r>
            <a:r>
              <a:rPr lang="en-US" sz="3399" dirty="0" err="1">
                <a:solidFill>
                  <a:srgbClr val="051D40"/>
                </a:solidFill>
                <a:latin typeface="Faustina"/>
              </a:rPr>
              <a:t>bảng</a:t>
            </a:r>
            <a:r>
              <a:rPr lang="en-US" sz="3399" dirty="0">
                <a:solidFill>
                  <a:srgbClr val="051D40"/>
                </a:solidFill>
                <a:latin typeface="Faustina"/>
              </a:rPr>
              <a:t> </a:t>
            </a:r>
            <a:r>
              <a:rPr lang="en-US" sz="3399" dirty="0" err="1">
                <a:solidFill>
                  <a:srgbClr val="051D40"/>
                </a:solidFill>
                <a:latin typeface="Faustina"/>
              </a:rPr>
              <a:t>tổng</a:t>
            </a:r>
            <a:r>
              <a:rPr lang="en-US" sz="3399" dirty="0">
                <a:solidFill>
                  <a:srgbClr val="051D40"/>
                </a:solidFill>
                <a:latin typeface="Faustina"/>
              </a:rPr>
              <a:t> </a:t>
            </a:r>
            <a:r>
              <a:rPr lang="en-US" sz="3399" dirty="0" err="1">
                <a:solidFill>
                  <a:srgbClr val="051D40"/>
                </a:solidFill>
                <a:latin typeface="Faustina"/>
              </a:rPr>
              <a:t>hợp</a:t>
            </a:r>
            <a:r>
              <a:rPr lang="en-US" sz="3399" dirty="0">
                <a:solidFill>
                  <a:srgbClr val="051D40"/>
                </a:solidFill>
                <a:latin typeface="Faustina"/>
              </a:rPr>
              <a:t> </a:t>
            </a:r>
            <a:r>
              <a:rPr lang="en-US" sz="3399" dirty="0" err="1">
                <a:solidFill>
                  <a:srgbClr val="051D40"/>
                </a:solidFill>
                <a:latin typeface="Faustina"/>
              </a:rPr>
              <a:t>các</a:t>
            </a:r>
            <a:r>
              <a:rPr lang="en-US" sz="3399" dirty="0">
                <a:solidFill>
                  <a:srgbClr val="051D40"/>
                </a:solidFill>
                <a:latin typeface="Faustina"/>
              </a:rPr>
              <a:t> </a:t>
            </a:r>
            <a:r>
              <a:rPr lang="en-US" sz="3399" dirty="0" err="1">
                <a:solidFill>
                  <a:srgbClr val="051D40"/>
                </a:solidFill>
                <a:latin typeface="Faustina"/>
              </a:rPr>
              <a:t>thanh</a:t>
            </a:r>
            <a:r>
              <a:rPr lang="en-US" sz="3399" dirty="0">
                <a:solidFill>
                  <a:srgbClr val="051D40"/>
                </a:solidFill>
                <a:latin typeface="Faustina"/>
              </a:rPr>
              <a:t> </a:t>
            </a:r>
            <a:r>
              <a:rPr lang="en-US" sz="3399" dirty="0" err="1">
                <a:solidFill>
                  <a:srgbClr val="051D40"/>
                </a:solidFill>
                <a:latin typeface="Faustina"/>
              </a:rPr>
              <a:t>ghi</a:t>
            </a:r>
            <a:r>
              <a:rPr lang="en-US" sz="3399" dirty="0">
                <a:solidFill>
                  <a:srgbClr val="051D40"/>
                </a:solidFill>
                <a:latin typeface="Faustina"/>
              </a:rPr>
              <a:t> </a:t>
            </a:r>
            <a:r>
              <a:rPr lang="en-US" sz="3399" dirty="0" err="1">
                <a:solidFill>
                  <a:srgbClr val="051D40"/>
                </a:solidFill>
                <a:latin typeface="Faustina"/>
              </a:rPr>
              <a:t>để</a:t>
            </a:r>
            <a:r>
              <a:rPr lang="en-US" sz="3399" dirty="0">
                <a:solidFill>
                  <a:srgbClr val="051D40"/>
                </a:solidFill>
                <a:latin typeface="Faustina"/>
              </a:rPr>
              <a:t> </a:t>
            </a:r>
            <a:r>
              <a:rPr lang="en-US" sz="3399" dirty="0" err="1">
                <a:solidFill>
                  <a:srgbClr val="051D40"/>
                </a:solidFill>
                <a:latin typeface="Faustina"/>
              </a:rPr>
              <a:t>cấu</a:t>
            </a:r>
            <a:r>
              <a:rPr lang="en-US" sz="3399" dirty="0">
                <a:solidFill>
                  <a:srgbClr val="051D40"/>
                </a:solidFill>
                <a:latin typeface="Faustina"/>
              </a:rPr>
              <a:t> </a:t>
            </a:r>
            <a:r>
              <a:rPr lang="en-US" sz="3399" dirty="0" err="1">
                <a:solidFill>
                  <a:srgbClr val="051D40"/>
                </a:solidFill>
                <a:latin typeface="Faustina"/>
              </a:rPr>
              <a:t>hình</a:t>
            </a:r>
            <a:r>
              <a:rPr lang="en-US" sz="3399" dirty="0">
                <a:solidFill>
                  <a:srgbClr val="051D40"/>
                </a:solidFill>
                <a:latin typeface="Faustina"/>
              </a:rPr>
              <a:t> </a:t>
            </a:r>
            <a:r>
              <a:rPr lang="en-US" sz="3399" dirty="0" err="1">
                <a:solidFill>
                  <a:srgbClr val="051D40"/>
                </a:solidFill>
                <a:latin typeface="Faustina"/>
              </a:rPr>
              <a:t>toàn</a:t>
            </a:r>
            <a:r>
              <a:rPr lang="en-US" sz="3399" dirty="0">
                <a:solidFill>
                  <a:srgbClr val="051D40"/>
                </a:solidFill>
                <a:latin typeface="Faustina"/>
              </a:rPr>
              <a:t> </a:t>
            </a:r>
            <a:r>
              <a:rPr lang="en-US" sz="3399" dirty="0" err="1">
                <a:solidFill>
                  <a:srgbClr val="051D40"/>
                </a:solidFill>
                <a:latin typeface="Faustina"/>
              </a:rPr>
              <a:t>bộ</a:t>
            </a:r>
            <a:r>
              <a:rPr lang="en-US" sz="3399" dirty="0">
                <a:solidFill>
                  <a:srgbClr val="051D40"/>
                </a:solidFill>
                <a:latin typeface="Faustina"/>
              </a:rPr>
              <a:t> chip </a:t>
            </a:r>
            <a:r>
              <a:rPr lang="en-US" sz="3399" dirty="0" err="1">
                <a:solidFill>
                  <a:srgbClr val="051D40"/>
                </a:solidFill>
                <a:latin typeface="Faustina"/>
              </a:rPr>
              <a:t>WM8731</a:t>
            </a:r>
            <a:endParaRPr lang="en-US" sz="3399" dirty="0">
              <a:solidFill>
                <a:srgbClr val="051D40"/>
              </a:solidFill>
              <a:latin typeface="Faustina"/>
            </a:endParaRPr>
          </a:p>
        </p:txBody>
      </p:sp>
      <p:sp>
        <p:nvSpPr>
          <p:cNvPr id="9" name="TextBox 9"/>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15559" y="4640292"/>
            <a:ext cx="16666407" cy="4257358"/>
          </a:xfrm>
          <a:custGeom>
            <a:avLst/>
            <a:gdLst/>
            <a:ahLst/>
            <a:cxnLst/>
            <a:rect l="l" t="t" r="r" b="b"/>
            <a:pathLst>
              <a:path w="16666407" h="4257358">
                <a:moveTo>
                  <a:pt x="0" y="0"/>
                </a:moveTo>
                <a:lnTo>
                  <a:pt x="16666407" y="0"/>
                </a:lnTo>
                <a:lnTo>
                  <a:pt x="16666407" y="4257357"/>
                </a:lnTo>
                <a:lnTo>
                  <a:pt x="0" y="4257357"/>
                </a:lnTo>
                <a:lnTo>
                  <a:pt x="0" y="0"/>
                </a:lnTo>
                <a:close/>
              </a:path>
            </a:pathLst>
          </a:custGeom>
          <a:blipFill>
            <a:blip r:embed="rId4"/>
            <a:stretch>
              <a:fillRect l="-3952"/>
            </a:stretch>
          </a:blipFill>
        </p:spPr>
      </p:sp>
      <p:sp>
        <p:nvSpPr>
          <p:cNvPr id="7" name="TextBox 7"/>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8" name="TextBox 8"/>
          <p:cNvSpPr txBox="1"/>
          <p:nvPr/>
        </p:nvSpPr>
        <p:spPr>
          <a:xfrm>
            <a:off x="815559" y="2279848"/>
            <a:ext cx="17482560" cy="1780540"/>
          </a:xfrm>
          <a:prstGeom prst="rect">
            <a:avLst/>
          </a:prstGeom>
        </p:spPr>
        <p:txBody>
          <a:bodyPr lIns="0" tIns="0" rIns="0" bIns="0" rtlCol="0" anchor="t">
            <a:spAutoFit/>
          </a:bodyPr>
          <a:lstStyle/>
          <a:p>
            <a:pPr algn="l">
              <a:lnSpc>
                <a:spcPts val="4760"/>
              </a:lnSpc>
            </a:pPr>
            <a:r>
              <a:rPr lang="en-US" sz="3400">
                <a:solidFill>
                  <a:srgbClr val="051D40"/>
                </a:solidFill>
                <a:latin typeface="Faustina"/>
              </a:rPr>
              <a:t>Cấu hình vào trong Code file CLOCK500 của nhà sản xuất cung cấp.  Mối giá trị của rom sẽ bao gồm 16bit, 7 bit địa chỉ, 1 bit do I2C tạo để báo dữ liệu sẽ xuất ra, và 8 bit là dữ liệu sẽ được nạp vào thanh ghi.</a:t>
            </a:r>
          </a:p>
        </p:txBody>
      </p:sp>
      <p:sp>
        <p:nvSpPr>
          <p:cNvPr id="9" name="TextBox 9"/>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22636" y="4003023"/>
            <a:ext cx="8376832" cy="4860278"/>
          </a:xfrm>
          <a:custGeom>
            <a:avLst/>
            <a:gdLst/>
            <a:ahLst/>
            <a:cxnLst/>
            <a:rect l="l" t="t" r="r" b="b"/>
            <a:pathLst>
              <a:path w="8376832" h="4860278">
                <a:moveTo>
                  <a:pt x="0" y="0"/>
                </a:moveTo>
                <a:lnTo>
                  <a:pt x="8376833" y="0"/>
                </a:lnTo>
                <a:lnTo>
                  <a:pt x="8376833" y="4860279"/>
                </a:lnTo>
                <a:lnTo>
                  <a:pt x="0" y="4860279"/>
                </a:lnTo>
                <a:lnTo>
                  <a:pt x="0" y="0"/>
                </a:lnTo>
                <a:close/>
              </a:path>
            </a:pathLst>
          </a:custGeom>
          <a:blipFill>
            <a:blip r:embed="rId4"/>
            <a:stretch>
              <a:fillRect/>
            </a:stretch>
          </a:blipFill>
        </p:spPr>
      </p:sp>
      <p:sp>
        <p:nvSpPr>
          <p:cNvPr id="7" name="Freeform 7"/>
          <p:cNvSpPr/>
          <p:nvPr/>
        </p:nvSpPr>
        <p:spPr>
          <a:xfrm>
            <a:off x="8599469" y="4003023"/>
            <a:ext cx="9308453" cy="4783063"/>
          </a:xfrm>
          <a:custGeom>
            <a:avLst/>
            <a:gdLst/>
            <a:ahLst/>
            <a:cxnLst/>
            <a:rect l="l" t="t" r="r" b="b"/>
            <a:pathLst>
              <a:path w="9308453" h="4783063">
                <a:moveTo>
                  <a:pt x="0" y="0"/>
                </a:moveTo>
                <a:lnTo>
                  <a:pt x="9308453" y="0"/>
                </a:lnTo>
                <a:lnTo>
                  <a:pt x="9308453" y="4783063"/>
                </a:lnTo>
                <a:lnTo>
                  <a:pt x="0" y="4783063"/>
                </a:lnTo>
                <a:lnTo>
                  <a:pt x="0" y="0"/>
                </a:lnTo>
                <a:close/>
              </a:path>
            </a:pathLst>
          </a:custGeom>
          <a:blipFill>
            <a:blip r:embed="rId5"/>
            <a:stretch>
              <a:fillRect/>
            </a:stretch>
          </a:blipFill>
        </p:spPr>
      </p:sp>
      <p:sp>
        <p:nvSpPr>
          <p:cNvPr id="8" name="TextBox 8"/>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9" name="TextBox 9"/>
          <p:cNvSpPr txBox="1"/>
          <p:nvPr/>
        </p:nvSpPr>
        <p:spPr>
          <a:xfrm>
            <a:off x="1676400" y="2476975"/>
            <a:ext cx="16468605" cy="1180465"/>
          </a:xfrm>
          <a:prstGeom prst="rect">
            <a:avLst/>
          </a:prstGeom>
        </p:spPr>
        <p:txBody>
          <a:bodyPr wrap="square" lIns="0" tIns="0" rIns="0" bIns="0" rtlCol="0" anchor="t">
            <a:spAutoFit/>
          </a:bodyPr>
          <a:lstStyle/>
          <a:p>
            <a:pPr algn="ctr">
              <a:lnSpc>
                <a:spcPts val="4759"/>
              </a:lnSpc>
            </a:pPr>
            <a:r>
              <a:rPr lang="en-US" sz="3399" dirty="0" err="1">
                <a:solidFill>
                  <a:srgbClr val="051D40"/>
                </a:solidFill>
                <a:latin typeface="Faustina"/>
                <a:ea typeface="Faustina"/>
              </a:rPr>
              <a:t>Đây</a:t>
            </a:r>
            <a:r>
              <a:rPr lang="en-US" sz="3399" dirty="0">
                <a:solidFill>
                  <a:srgbClr val="051D40"/>
                </a:solidFill>
                <a:latin typeface="Faustina"/>
                <a:ea typeface="Faustina"/>
              </a:rPr>
              <a:t> </a:t>
            </a:r>
            <a:r>
              <a:rPr lang="en-US" sz="3399" dirty="0" err="1">
                <a:solidFill>
                  <a:srgbClr val="051D40"/>
                </a:solidFill>
                <a:latin typeface="Faustina"/>
                <a:ea typeface="Faustina"/>
              </a:rPr>
              <a:t>là</a:t>
            </a:r>
            <a:r>
              <a:rPr lang="en-US" sz="3399" dirty="0">
                <a:solidFill>
                  <a:srgbClr val="051D40"/>
                </a:solidFill>
                <a:latin typeface="Faustina"/>
                <a:ea typeface="Faustina"/>
              </a:rPr>
              <a:t> </a:t>
            </a:r>
            <a:r>
              <a:rPr lang="en-US" sz="3399" dirty="0" err="1">
                <a:solidFill>
                  <a:srgbClr val="051D40"/>
                </a:solidFill>
                <a:latin typeface="Faustina"/>
                <a:ea typeface="Faustina"/>
              </a:rPr>
              <a:t>sơ</a:t>
            </a:r>
            <a:r>
              <a:rPr lang="en-US" sz="3399" dirty="0">
                <a:solidFill>
                  <a:srgbClr val="051D40"/>
                </a:solidFill>
                <a:latin typeface="Faustina"/>
                <a:ea typeface="Faustina"/>
              </a:rPr>
              <a:t> </a:t>
            </a:r>
            <a:r>
              <a:rPr lang="en-US" sz="3399" dirty="0" err="1">
                <a:solidFill>
                  <a:srgbClr val="051D40"/>
                </a:solidFill>
                <a:latin typeface="Faustina"/>
                <a:ea typeface="Faustina"/>
              </a:rPr>
              <a:t>đồ</a:t>
            </a:r>
            <a:r>
              <a:rPr lang="en-US" sz="3399" dirty="0">
                <a:solidFill>
                  <a:srgbClr val="051D40"/>
                </a:solidFill>
                <a:latin typeface="Faustina"/>
                <a:ea typeface="Faustina"/>
              </a:rPr>
              <a:t> </a:t>
            </a:r>
            <a:r>
              <a:rPr lang="en-US" sz="3399" dirty="0" err="1">
                <a:solidFill>
                  <a:srgbClr val="051D40"/>
                </a:solidFill>
                <a:latin typeface="Faustina"/>
                <a:ea typeface="Faustina"/>
              </a:rPr>
              <a:t>khối</a:t>
            </a:r>
            <a:r>
              <a:rPr lang="en-US" sz="3399" dirty="0">
                <a:solidFill>
                  <a:srgbClr val="051D40"/>
                </a:solidFill>
                <a:latin typeface="Faustina"/>
                <a:ea typeface="Faustina"/>
              </a:rPr>
              <a:t> driver </a:t>
            </a:r>
            <a:r>
              <a:rPr lang="en-US" sz="3399" dirty="0" err="1">
                <a:solidFill>
                  <a:srgbClr val="051D40"/>
                </a:solidFill>
                <a:latin typeface="Faustina"/>
                <a:ea typeface="Faustina"/>
              </a:rPr>
              <a:t>được</a:t>
            </a:r>
            <a:r>
              <a:rPr lang="en-US" sz="3399" dirty="0">
                <a:solidFill>
                  <a:srgbClr val="051D40"/>
                </a:solidFill>
                <a:latin typeface="Faustina"/>
                <a:ea typeface="Faustina"/>
              </a:rPr>
              <a:t> </a:t>
            </a:r>
            <a:r>
              <a:rPr lang="en-US" sz="3399" dirty="0" err="1">
                <a:solidFill>
                  <a:srgbClr val="051D40"/>
                </a:solidFill>
                <a:latin typeface="Faustina"/>
                <a:ea typeface="Faustina"/>
              </a:rPr>
              <a:t>vẽ</a:t>
            </a:r>
            <a:r>
              <a:rPr lang="en-US" sz="3399" dirty="0">
                <a:solidFill>
                  <a:srgbClr val="051D40"/>
                </a:solidFill>
                <a:latin typeface="Faustina"/>
                <a:ea typeface="Faustina"/>
              </a:rPr>
              <a:t> </a:t>
            </a:r>
            <a:r>
              <a:rPr lang="en-US" sz="3399" dirty="0" err="1">
                <a:solidFill>
                  <a:srgbClr val="051D40"/>
                </a:solidFill>
                <a:latin typeface="Faustina"/>
                <a:ea typeface="Faustina"/>
              </a:rPr>
              <a:t>bởi</a:t>
            </a:r>
            <a:r>
              <a:rPr lang="en-US" sz="3399" dirty="0">
                <a:solidFill>
                  <a:srgbClr val="051D40"/>
                </a:solidFill>
                <a:latin typeface="Faustina"/>
                <a:ea typeface="Faustina"/>
              </a:rPr>
              <a:t> Petter </a:t>
            </a:r>
            <a:r>
              <a:rPr lang="en-US" sz="3399" dirty="0" err="1">
                <a:solidFill>
                  <a:srgbClr val="051D40"/>
                </a:solidFill>
                <a:latin typeface="Faustina"/>
                <a:ea typeface="Faustina"/>
              </a:rPr>
              <a:t>K¨allstr¨om</a:t>
            </a:r>
            <a:r>
              <a:rPr lang="en-US" sz="3399" dirty="0">
                <a:solidFill>
                  <a:srgbClr val="051D40"/>
                </a:solidFill>
                <a:latin typeface="Faustina"/>
                <a:ea typeface="Faustina"/>
              </a:rPr>
              <a:t>, Mario Garrido </a:t>
            </a:r>
            <a:r>
              <a:rPr lang="en-US" sz="3399" dirty="0" err="1">
                <a:solidFill>
                  <a:srgbClr val="051D40"/>
                </a:solidFill>
                <a:latin typeface="Faustina"/>
                <a:ea typeface="Faustina"/>
              </a:rPr>
              <a:t>trong</a:t>
            </a:r>
            <a:r>
              <a:rPr lang="en-US" sz="3399" dirty="0">
                <a:solidFill>
                  <a:srgbClr val="051D40"/>
                </a:solidFill>
                <a:latin typeface="Faustina"/>
                <a:ea typeface="Faustina"/>
              </a:rPr>
              <a:t> </a:t>
            </a:r>
            <a:r>
              <a:rPr lang="en-US" sz="3399" dirty="0" err="1">
                <a:solidFill>
                  <a:srgbClr val="051D40"/>
                </a:solidFill>
                <a:latin typeface="Faustina"/>
                <a:ea typeface="Faustina"/>
              </a:rPr>
              <a:t>Lab4</a:t>
            </a:r>
            <a:r>
              <a:rPr lang="en-US" sz="3399" dirty="0">
                <a:solidFill>
                  <a:srgbClr val="051D40"/>
                </a:solidFill>
                <a:latin typeface="Faustina"/>
                <a:ea typeface="Faustina"/>
              </a:rPr>
              <a:t> </a:t>
            </a:r>
            <a:r>
              <a:rPr lang="en-US" sz="3399" dirty="0" err="1">
                <a:solidFill>
                  <a:srgbClr val="051D40"/>
                </a:solidFill>
                <a:latin typeface="Faustina"/>
                <a:ea typeface="Faustina"/>
              </a:rPr>
              <a:t>về</a:t>
            </a:r>
            <a:r>
              <a:rPr lang="en-US" sz="3399" dirty="0">
                <a:solidFill>
                  <a:srgbClr val="051D40"/>
                </a:solidFill>
                <a:latin typeface="Faustina"/>
                <a:ea typeface="Faustina"/>
              </a:rPr>
              <a:t> CODEC </a:t>
            </a:r>
            <a:r>
              <a:rPr lang="en-US" sz="3399" dirty="0" err="1">
                <a:solidFill>
                  <a:srgbClr val="051D40"/>
                </a:solidFill>
                <a:latin typeface="Faustina"/>
                <a:ea typeface="Faustina"/>
              </a:rPr>
              <a:t>và</a:t>
            </a:r>
            <a:r>
              <a:rPr lang="en-US" sz="3399" dirty="0">
                <a:solidFill>
                  <a:srgbClr val="051D40"/>
                </a:solidFill>
                <a:latin typeface="Faustina"/>
                <a:ea typeface="Faustina"/>
              </a:rPr>
              <a:t> </a:t>
            </a:r>
            <a:r>
              <a:rPr lang="en-US" sz="3399" dirty="0" err="1">
                <a:solidFill>
                  <a:srgbClr val="051D40"/>
                </a:solidFill>
                <a:latin typeface="Faustina"/>
                <a:ea typeface="Faustina"/>
              </a:rPr>
              <a:t>các</a:t>
            </a:r>
            <a:r>
              <a:rPr lang="en-US" sz="3399" dirty="0">
                <a:solidFill>
                  <a:srgbClr val="051D40"/>
                </a:solidFill>
                <a:latin typeface="Faustina"/>
                <a:ea typeface="Faustina"/>
              </a:rPr>
              <a:t> </a:t>
            </a:r>
            <a:r>
              <a:rPr lang="en-US" sz="3399" dirty="0" err="1">
                <a:solidFill>
                  <a:srgbClr val="051D40"/>
                </a:solidFill>
                <a:latin typeface="Faustina"/>
                <a:ea typeface="Faustina"/>
              </a:rPr>
              <a:t>tín</a:t>
            </a:r>
            <a:r>
              <a:rPr lang="en-US" sz="3399" dirty="0">
                <a:solidFill>
                  <a:srgbClr val="051D40"/>
                </a:solidFill>
                <a:latin typeface="Faustina"/>
                <a:ea typeface="Faustina"/>
              </a:rPr>
              <a:t> </a:t>
            </a:r>
            <a:r>
              <a:rPr lang="en-US" sz="3399" dirty="0" err="1">
                <a:solidFill>
                  <a:srgbClr val="051D40"/>
                </a:solidFill>
                <a:latin typeface="Faustina"/>
                <a:ea typeface="Faustina"/>
              </a:rPr>
              <a:t>hiệu</a:t>
            </a:r>
            <a:r>
              <a:rPr lang="en-US" sz="3399" dirty="0">
                <a:solidFill>
                  <a:srgbClr val="051D40"/>
                </a:solidFill>
                <a:latin typeface="Faustina"/>
                <a:ea typeface="Faustina"/>
              </a:rPr>
              <a:t> </a:t>
            </a:r>
            <a:r>
              <a:rPr lang="en-US" sz="3399" dirty="0" err="1">
                <a:solidFill>
                  <a:srgbClr val="051D40"/>
                </a:solidFill>
                <a:latin typeface="Faustina"/>
                <a:ea typeface="Faustina"/>
              </a:rPr>
              <a:t>của</a:t>
            </a:r>
            <a:r>
              <a:rPr lang="en-US" sz="3399" dirty="0">
                <a:solidFill>
                  <a:srgbClr val="051D40"/>
                </a:solidFill>
                <a:latin typeface="Faustina"/>
                <a:ea typeface="Faustina"/>
              </a:rPr>
              <a:t> chip </a:t>
            </a:r>
            <a:r>
              <a:rPr lang="en-US" sz="3399" dirty="0" err="1">
                <a:solidFill>
                  <a:srgbClr val="051D40"/>
                </a:solidFill>
                <a:latin typeface="Faustina"/>
                <a:ea typeface="Faustina"/>
              </a:rPr>
              <a:t>WM8731</a:t>
            </a:r>
            <a:r>
              <a:rPr lang="en-US" sz="3399" dirty="0">
                <a:solidFill>
                  <a:srgbClr val="051D40"/>
                </a:solidFill>
                <a:latin typeface="Faustina"/>
                <a:ea typeface="Faustina"/>
              </a:rPr>
              <a:t>.</a:t>
            </a:r>
          </a:p>
        </p:txBody>
      </p:sp>
      <p:sp>
        <p:nvSpPr>
          <p:cNvPr id="10" name="TextBox 10"/>
          <p:cNvSpPr txBox="1"/>
          <p:nvPr/>
        </p:nvSpPr>
        <p:spPr>
          <a:xfrm>
            <a:off x="3972522" y="272690"/>
            <a:ext cx="5213982"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67766"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2795744" y="1678700"/>
            <a:ext cx="7780062" cy="1072529"/>
          </a:xfrm>
          <a:prstGeom prst="rect">
            <a:avLst/>
          </a:prstGeom>
        </p:spPr>
        <p:txBody>
          <a:bodyPr lIns="0" tIns="0" rIns="0" bIns="0" rtlCol="0" anchor="t">
            <a:spAutoFit/>
          </a:bodyPr>
          <a:lstStyle/>
          <a:p>
            <a:pPr algn="l">
              <a:lnSpc>
                <a:spcPts val="8733"/>
              </a:lnSpc>
              <a:spcBef>
                <a:spcPct val="0"/>
              </a:spcBef>
            </a:pPr>
            <a:r>
              <a:rPr lang="en-US" sz="6238">
                <a:solidFill>
                  <a:srgbClr val="2E749B"/>
                </a:solidFill>
                <a:latin typeface="Open Sans Extra Bold"/>
              </a:rPr>
              <a:t>NỘI DUNG CHÍNH</a:t>
            </a:r>
          </a:p>
        </p:txBody>
      </p:sp>
      <p:sp>
        <p:nvSpPr>
          <p:cNvPr id="23" name="Freeform 8">
            <a:extLst>
              <a:ext uri="{FF2B5EF4-FFF2-40B4-BE49-F238E27FC236}">
                <a16:creationId xmlns:a16="http://schemas.microsoft.com/office/drawing/2014/main" id="{05F6F668-0FE2-1F12-71DD-85921A2A0C6C}"/>
              </a:ext>
            </a:extLst>
          </p:cNvPr>
          <p:cNvSpPr/>
          <p:nvPr/>
        </p:nvSpPr>
        <p:spPr>
          <a:xfrm rot="5400000">
            <a:off x="2176070" y="3509529"/>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9">
            <a:extLst>
              <a:ext uri="{FF2B5EF4-FFF2-40B4-BE49-F238E27FC236}">
                <a16:creationId xmlns:a16="http://schemas.microsoft.com/office/drawing/2014/main" id="{2D9EEEA9-C91E-B070-B176-FCE01806208A}"/>
              </a:ext>
            </a:extLst>
          </p:cNvPr>
          <p:cNvSpPr/>
          <p:nvPr/>
        </p:nvSpPr>
        <p:spPr>
          <a:xfrm rot="5400000">
            <a:off x="2179415" y="4566735"/>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10">
            <a:extLst>
              <a:ext uri="{FF2B5EF4-FFF2-40B4-BE49-F238E27FC236}">
                <a16:creationId xmlns:a16="http://schemas.microsoft.com/office/drawing/2014/main" id="{38834849-6A49-2405-DC14-76E42B8E1E7E}"/>
              </a:ext>
            </a:extLst>
          </p:cNvPr>
          <p:cNvSpPr/>
          <p:nvPr/>
        </p:nvSpPr>
        <p:spPr>
          <a:xfrm rot="5400000">
            <a:off x="2176070" y="5652366"/>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11">
            <a:extLst>
              <a:ext uri="{FF2B5EF4-FFF2-40B4-BE49-F238E27FC236}">
                <a16:creationId xmlns:a16="http://schemas.microsoft.com/office/drawing/2014/main" id="{32BA1C4F-46D5-92ED-5104-AF0231DE63CF}"/>
              </a:ext>
            </a:extLst>
          </p:cNvPr>
          <p:cNvSpPr/>
          <p:nvPr/>
        </p:nvSpPr>
        <p:spPr>
          <a:xfrm rot="5400000">
            <a:off x="2176070" y="6788836"/>
            <a:ext cx="643013" cy="570528"/>
          </a:xfrm>
          <a:custGeom>
            <a:avLst/>
            <a:gdLst/>
            <a:ahLst/>
            <a:cxnLst/>
            <a:rect l="l" t="t" r="r" b="b"/>
            <a:pathLst>
              <a:path w="643013" h="570528">
                <a:moveTo>
                  <a:pt x="0" y="0"/>
                </a:moveTo>
                <a:lnTo>
                  <a:pt x="643013" y="0"/>
                </a:lnTo>
                <a:lnTo>
                  <a:pt x="643013" y="570529"/>
                </a:lnTo>
                <a:lnTo>
                  <a:pt x="0" y="570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15">
            <a:extLst>
              <a:ext uri="{FF2B5EF4-FFF2-40B4-BE49-F238E27FC236}">
                <a16:creationId xmlns:a16="http://schemas.microsoft.com/office/drawing/2014/main" id="{DB5B639D-EEEC-DC71-9950-AD1DBDA77536}"/>
              </a:ext>
            </a:extLst>
          </p:cNvPr>
          <p:cNvSpPr txBox="1"/>
          <p:nvPr/>
        </p:nvSpPr>
        <p:spPr>
          <a:xfrm>
            <a:off x="3124200" y="4381758"/>
            <a:ext cx="5213982"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PHẦN</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CỨNG</a:t>
            </a:r>
            <a:endPar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endParaRPr>
          </a:p>
        </p:txBody>
      </p:sp>
      <p:sp>
        <p:nvSpPr>
          <p:cNvPr id="28" name="TextBox 16">
            <a:extLst>
              <a:ext uri="{FF2B5EF4-FFF2-40B4-BE49-F238E27FC236}">
                <a16:creationId xmlns:a16="http://schemas.microsoft.com/office/drawing/2014/main" id="{FF548A83-5924-F30B-A71D-73B92EBD5A76}"/>
              </a:ext>
            </a:extLst>
          </p:cNvPr>
          <p:cNvSpPr txBox="1"/>
          <p:nvPr/>
        </p:nvSpPr>
        <p:spPr>
          <a:xfrm>
            <a:off x="10854732" y="4405732"/>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02</a:t>
            </a:r>
          </a:p>
        </p:txBody>
      </p:sp>
      <p:sp>
        <p:nvSpPr>
          <p:cNvPr id="29" name="TextBox 17">
            <a:extLst>
              <a:ext uri="{FF2B5EF4-FFF2-40B4-BE49-F238E27FC236}">
                <a16:creationId xmlns:a16="http://schemas.microsoft.com/office/drawing/2014/main" id="{D13DC673-BAE6-1E15-9097-2C7966069F4D}"/>
              </a:ext>
            </a:extLst>
          </p:cNvPr>
          <p:cNvSpPr txBox="1"/>
          <p:nvPr/>
        </p:nvSpPr>
        <p:spPr>
          <a:xfrm>
            <a:off x="3124200" y="5467389"/>
            <a:ext cx="7170848"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latin typeface="Open Sans Extra Bold" panose="020B0604020202020204" charset="0"/>
              <a:ea typeface="Open Sans Extra Bold" panose="020B0604020202020204" charset="0"/>
              <a:cs typeface="Open Sans Extra Bold" panose="020B0604020202020204" charset="0"/>
            </a:endParaRPr>
          </a:p>
        </p:txBody>
      </p:sp>
      <p:sp>
        <p:nvSpPr>
          <p:cNvPr id="30" name="TextBox 18">
            <a:extLst>
              <a:ext uri="{FF2B5EF4-FFF2-40B4-BE49-F238E27FC236}">
                <a16:creationId xmlns:a16="http://schemas.microsoft.com/office/drawing/2014/main" id="{5621FFF9-0FF9-E2D3-100C-AC167C3E10A1}"/>
              </a:ext>
            </a:extLst>
          </p:cNvPr>
          <p:cNvSpPr txBox="1"/>
          <p:nvPr/>
        </p:nvSpPr>
        <p:spPr>
          <a:xfrm>
            <a:off x="10854732" y="5467389"/>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latin typeface="Open Sans Extra Bold" panose="020B0604020202020204" charset="0"/>
                <a:ea typeface="Open Sans Extra Bold" panose="020B0604020202020204" charset="0"/>
                <a:cs typeface="Open Sans Extra Bold" panose="020B0604020202020204" charset="0"/>
              </a:rPr>
              <a:t>03</a:t>
            </a:r>
          </a:p>
        </p:txBody>
      </p:sp>
      <p:sp>
        <p:nvSpPr>
          <p:cNvPr id="31" name="TextBox 19">
            <a:extLst>
              <a:ext uri="{FF2B5EF4-FFF2-40B4-BE49-F238E27FC236}">
                <a16:creationId xmlns:a16="http://schemas.microsoft.com/office/drawing/2014/main" id="{2013348B-5196-18F3-4C2B-AFD325BDCF61}"/>
              </a:ext>
            </a:extLst>
          </p:cNvPr>
          <p:cNvSpPr txBox="1"/>
          <p:nvPr/>
        </p:nvSpPr>
        <p:spPr>
          <a:xfrm>
            <a:off x="3124200" y="6603859"/>
            <a:ext cx="5534584"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TỔNG</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KẾT</a:t>
            </a:r>
            <a:endPar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endParaRPr>
          </a:p>
        </p:txBody>
      </p:sp>
      <p:sp>
        <p:nvSpPr>
          <p:cNvPr id="32" name="TextBox 20">
            <a:extLst>
              <a:ext uri="{FF2B5EF4-FFF2-40B4-BE49-F238E27FC236}">
                <a16:creationId xmlns:a16="http://schemas.microsoft.com/office/drawing/2014/main" id="{A8ECD1D1-6030-2BB2-3A78-C57A604309AE}"/>
              </a:ext>
            </a:extLst>
          </p:cNvPr>
          <p:cNvSpPr txBox="1"/>
          <p:nvPr/>
        </p:nvSpPr>
        <p:spPr>
          <a:xfrm>
            <a:off x="10854732" y="6603860"/>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04</a:t>
            </a:r>
          </a:p>
        </p:txBody>
      </p:sp>
      <p:sp>
        <p:nvSpPr>
          <p:cNvPr id="33" name="TextBox 15">
            <a:extLst>
              <a:ext uri="{FF2B5EF4-FFF2-40B4-BE49-F238E27FC236}">
                <a16:creationId xmlns:a16="http://schemas.microsoft.com/office/drawing/2014/main" id="{A6A38650-E670-DB0E-652E-05F49C6B6E9A}"/>
              </a:ext>
            </a:extLst>
          </p:cNvPr>
          <p:cNvSpPr txBox="1"/>
          <p:nvPr/>
        </p:nvSpPr>
        <p:spPr>
          <a:xfrm>
            <a:off x="3124200" y="3410906"/>
            <a:ext cx="5213982"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TỔNG</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QUAN</a:t>
            </a:r>
          </a:p>
        </p:txBody>
      </p:sp>
      <p:sp>
        <p:nvSpPr>
          <p:cNvPr id="34" name="TextBox 16">
            <a:extLst>
              <a:ext uri="{FF2B5EF4-FFF2-40B4-BE49-F238E27FC236}">
                <a16:creationId xmlns:a16="http://schemas.microsoft.com/office/drawing/2014/main" id="{4A161AB2-685A-5461-D7CE-DA2C794D3093}"/>
              </a:ext>
            </a:extLst>
          </p:cNvPr>
          <p:cNvSpPr txBox="1"/>
          <p:nvPr/>
        </p:nvSpPr>
        <p:spPr>
          <a:xfrm>
            <a:off x="10854732" y="3367464"/>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788033" y="0"/>
            <a:ext cx="4499967" cy="10287000"/>
            <a:chOff x="0" y="0"/>
            <a:chExt cx="1185177" cy="2709333"/>
          </a:xfrm>
        </p:grpSpPr>
        <p:sp>
          <p:nvSpPr>
            <p:cNvPr id="3" name="Freeform 3"/>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4" name="TextBox 4"/>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184704"/>
            <a:ext cx="10982565" cy="671018"/>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Thiết kế bộ lọc bằng MATLAB</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135014" y="7508521"/>
            <a:ext cx="5512638" cy="55126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164136" y="178608"/>
            <a:ext cx="7275264"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pic>
        <p:nvPicPr>
          <p:cNvPr id="16" name="Hình ảnh 15" descr="Ảnh có chứa văn bản, ảnh chụp màn hình, biểu đồ, Sơ đồ&#10;&#10;Mô tả được tạo tự động">
            <a:extLst>
              <a:ext uri="{FF2B5EF4-FFF2-40B4-BE49-F238E27FC236}">
                <a16:creationId xmlns:a16="http://schemas.microsoft.com/office/drawing/2014/main" id="{90288977-86CD-85C0-5930-A4E42E02EC2E}"/>
              </a:ext>
            </a:extLst>
          </p:cNvPr>
          <p:cNvPicPr>
            <a:picLocks noChangeAspect="1"/>
          </p:cNvPicPr>
          <p:nvPr/>
        </p:nvPicPr>
        <p:blipFill>
          <a:blip r:embed="rId4"/>
          <a:stretch>
            <a:fillRect/>
          </a:stretch>
        </p:blipFill>
        <p:spPr>
          <a:xfrm>
            <a:off x="6418991" y="2265121"/>
            <a:ext cx="8916468" cy="5756757"/>
          </a:xfrm>
          <a:prstGeom prst="rect">
            <a:avLst/>
          </a:prstGeom>
        </p:spPr>
      </p:pic>
      <p:sp>
        <p:nvSpPr>
          <p:cNvPr id="18" name="Hộp Văn bản 17">
            <a:extLst>
              <a:ext uri="{FF2B5EF4-FFF2-40B4-BE49-F238E27FC236}">
                <a16:creationId xmlns:a16="http://schemas.microsoft.com/office/drawing/2014/main" id="{AC4C035C-8860-02D3-2B87-ABFBDCC9D28B}"/>
              </a:ext>
            </a:extLst>
          </p:cNvPr>
          <p:cNvSpPr txBox="1"/>
          <p:nvPr/>
        </p:nvSpPr>
        <p:spPr>
          <a:xfrm>
            <a:off x="457200" y="2453666"/>
            <a:ext cx="5961791" cy="1297919"/>
          </a:xfrm>
          <a:prstGeom prst="rect">
            <a:avLst/>
          </a:prstGeom>
          <a:noFill/>
        </p:spPr>
        <p:txBody>
          <a:bodyPr wrap="square">
            <a:spAutoFit/>
          </a:bodyPr>
          <a:lstStyle/>
          <a:p>
            <a:pPr>
              <a:lnSpc>
                <a:spcPts val="4900"/>
              </a:lnSpc>
            </a:pPr>
            <a:r>
              <a:rPr lang="en-US" sz="3200" b="1" dirty="0" err="1">
                <a:effectLst/>
                <a:latin typeface="Noto Sans" panose="020B0502040504020204" pitchFamily="34" charset="0"/>
                <a:ea typeface="Noto Sans" panose="020B0502040504020204" pitchFamily="34" charset="0"/>
                <a:cs typeface="Noto Sans" panose="020B0502040504020204" pitchFamily="34" charset="0"/>
              </a:rPr>
              <a:t>Kiểm</a:t>
            </a:r>
            <a:r>
              <a:rPr lang="en-US" sz="3200" b="1" dirty="0">
                <a:effectLst/>
                <a:latin typeface="Noto Sans" panose="020B0502040504020204" pitchFamily="34" charset="0"/>
                <a:ea typeface="Noto Sans" panose="020B0502040504020204" pitchFamily="34" charset="0"/>
                <a:cs typeface="Noto Sans" panose="020B0502040504020204" pitchFamily="34" charset="0"/>
              </a:rPr>
              <a:t> </a:t>
            </a:r>
            <a:r>
              <a:rPr lang="en-US" sz="3200" b="1" dirty="0" err="1">
                <a:effectLst/>
                <a:latin typeface="Noto Sans" panose="020B0502040504020204" pitchFamily="34" charset="0"/>
                <a:ea typeface="Noto Sans" panose="020B0502040504020204" pitchFamily="34" charset="0"/>
                <a:cs typeface="Noto Sans" panose="020B0502040504020204" pitchFamily="34" charset="0"/>
              </a:rPr>
              <a:t>tra</a:t>
            </a:r>
            <a:r>
              <a:rPr lang="en-US" sz="3200" b="1" dirty="0">
                <a:effectLst/>
                <a:latin typeface="Noto Sans" panose="020B0502040504020204" pitchFamily="34" charset="0"/>
                <a:ea typeface="Noto Sans" panose="020B0502040504020204" pitchFamily="34" charset="0"/>
                <a:cs typeface="Noto Sans" panose="020B0502040504020204" pitchFamily="34" charset="0"/>
              </a:rPr>
              <a:t> </a:t>
            </a:r>
            <a:r>
              <a:rPr lang="en-US" sz="3200" b="1" dirty="0" err="1">
                <a:effectLst/>
                <a:latin typeface="Noto Sans" panose="020B0502040504020204" pitchFamily="34" charset="0"/>
                <a:ea typeface="Noto Sans" panose="020B0502040504020204" pitchFamily="34" charset="0"/>
                <a:cs typeface="Noto Sans" panose="020B0502040504020204" pitchFamily="34" charset="0"/>
              </a:rPr>
              <a:t>tín</a:t>
            </a:r>
            <a:r>
              <a:rPr lang="en-US" sz="3200" b="1" dirty="0">
                <a:effectLst/>
                <a:latin typeface="Noto Sans" panose="020B0502040504020204" pitchFamily="34" charset="0"/>
                <a:ea typeface="Noto Sans" panose="020B0502040504020204" pitchFamily="34" charset="0"/>
                <a:cs typeface="Noto Sans" panose="020B0502040504020204" pitchFamily="34" charset="0"/>
              </a:rPr>
              <a:t> </a:t>
            </a:r>
            <a:r>
              <a:rPr lang="en-US" sz="3200" b="1" dirty="0" err="1">
                <a:effectLst/>
                <a:latin typeface="Noto Sans" panose="020B0502040504020204" pitchFamily="34" charset="0"/>
                <a:ea typeface="Noto Sans" panose="020B0502040504020204" pitchFamily="34" charset="0"/>
                <a:cs typeface="Noto Sans" panose="020B0502040504020204" pitchFamily="34" charset="0"/>
              </a:rPr>
              <a:t>hiệu</a:t>
            </a:r>
            <a:r>
              <a:rPr lang="en-US" sz="3200" b="1" dirty="0">
                <a:effectLst/>
                <a:latin typeface="Noto Sans" panose="020B0502040504020204" pitchFamily="34" charset="0"/>
                <a:ea typeface="Noto Sans" panose="020B0502040504020204" pitchFamily="34" charset="0"/>
                <a:cs typeface="Noto Sans" panose="020B0502040504020204" pitchFamily="34" charset="0"/>
              </a:rPr>
              <a:t> </a:t>
            </a:r>
            <a:r>
              <a:rPr lang="en-US" sz="3200" b="1" dirty="0" err="1">
                <a:effectLst/>
                <a:latin typeface="Noto Sans" panose="020B0502040504020204" pitchFamily="34" charset="0"/>
                <a:ea typeface="Noto Sans" panose="020B0502040504020204" pitchFamily="34" charset="0"/>
                <a:cs typeface="Noto Sans" panose="020B0502040504020204" pitchFamily="34" charset="0"/>
              </a:rPr>
              <a:t>trong</a:t>
            </a:r>
            <a:r>
              <a:rPr lang="en-US" sz="3200" b="1" dirty="0">
                <a:effectLst/>
                <a:latin typeface="Noto Sans" panose="020B0502040504020204" pitchFamily="34" charset="0"/>
                <a:ea typeface="Noto Sans" panose="020B0502040504020204" pitchFamily="34" charset="0"/>
                <a:cs typeface="Noto Sans" panose="020B0502040504020204" pitchFamily="34" charset="0"/>
              </a:rPr>
              <a:t> </a:t>
            </a:r>
            <a:r>
              <a:rPr lang="en-US" sz="3200" b="1" dirty="0" err="1">
                <a:effectLst/>
                <a:latin typeface="Noto Sans" panose="020B0502040504020204" pitchFamily="34" charset="0"/>
                <a:ea typeface="Noto Sans" panose="020B0502040504020204" pitchFamily="34" charset="0"/>
                <a:cs typeface="Noto Sans" panose="020B0502040504020204" pitchFamily="34" charset="0"/>
              </a:rPr>
              <a:t>vùng</a:t>
            </a:r>
            <a:r>
              <a:rPr lang="en-US" sz="3200" b="1" dirty="0">
                <a:effectLst/>
                <a:latin typeface="Noto Sans" panose="020B0502040504020204" pitchFamily="34" charset="0"/>
                <a:ea typeface="Noto Sans" panose="020B0502040504020204" pitchFamily="34" charset="0"/>
                <a:cs typeface="Noto Sans" panose="020B0502040504020204" pitchFamily="34" charset="0"/>
              </a:rPr>
              <a:t> </a:t>
            </a:r>
            <a:r>
              <a:rPr lang="en-US" sz="3200" b="1" dirty="0" err="1">
                <a:effectLst/>
                <a:latin typeface="Noto Sans" panose="020B0502040504020204" pitchFamily="34" charset="0"/>
                <a:ea typeface="Noto Sans" panose="020B0502040504020204" pitchFamily="34" charset="0"/>
                <a:cs typeface="Noto Sans" panose="020B0502040504020204" pitchFamily="34" charset="0"/>
              </a:rPr>
              <a:t>tần</a:t>
            </a:r>
            <a:r>
              <a:rPr lang="en-US" sz="3200" b="1" dirty="0">
                <a:effectLst/>
                <a:latin typeface="Noto Sans" panose="020B0502040504020204" pitchFamily="34" charset="0"/>
                <a:ea typeface="Noto Sans" panose="020B0502040504020204" pitchFamily="34" charset="0"/>
                <a:cs typeface="Noto Sans" panose="020B0502040504020204" pitchFamily="34" charset="0"/>
              </a:rPr>
              <a:t> </a:t>
            </a:r>
            <a:r>
              <a:rPr lang="en-US" sz="3200" b="1" dirty="0" err="1">
                <a:effectLst/>
                <a:latin typeface="Noto Sans" panose="020B0502040504020204" pitchFamily="34" charset="0"/>
                <a:ea typeface="Noto Sans" panose="020B0502040504020204" pitchFamily="34" charset="0"/>
                <a:cs typeface="Noto Sans" panose="020B0502040504020204" pitchFamily="34" charset="0"/>
              </a:rPr>
              <a:t>số</a:t>
            </a:r>
            <a:r>
              <a:rPr lang="en-US" sz="3200" b="1" dirty="0">
                <a:effectLst/>
                <a:latin typeface="Noto Sans" panose="020B0502040504020204" pitchFamily="34" charset="0"/>
                <a:ea typeface="Noto Sans" panose="020B0502040504020204" pitchFamily="34" charset="0"/>
                <a:cs typeface="Noto Sans" panose="020B0502040504020204" pitchFamily="34" charset="0"/>
              </a:rPr>
              <a:t> </a:t>
            </a:r>
            <a:r>
              <a:rPr lang="en-US" sz="3200" b="1" dirty="0" err="1">
                <a:effectLst/>
                <a:latin typeface="Noto Sans" panose="020B0502040504020204" pitchFamily="34" charset="0"/>
                <a:ea typeface="Noto Sans" panose="020B0502040504020204" pitchFamily="34" charset="0"/>
                <a:cs typeface="Noto Sans" panose="020B0502040504020204" pitchFamily="34" charset="0"/>
              </a:rPr>
              <a:t>vào</a:t>
            </a:r>
            <a:r>
              <a:rPr lang="en-US" sz="3200" b="1" dirty="0">
                <a:effectLst/>
                <a:latin typeface="Noto Sans" panose="020B0502040504020204" pitchFamily="34" charset="0"/>
                <a:ea typeface="Noto Sans" panose="020B0502040504020204" pitchFamily="34" charset="0"/>
                <a:cs typeface="Noto Sans" panose="020B0502040504020204" pitchFamily="34" charset="0"/>
              </a:rPr>
              <a:t> </a:t>
            </a:r>
            <a:r>
              <a:rPr lang="en-US" sz="3200" b="1" dirty="0" err="1">
                <a:effectLst/>
                <a:latin typeface="Noto Sans" panose="020B0502040504020204" pitchFamily="34" charset="0"/>
                <a:ea typeface="Noto Sans" panose="020B0502040504020204" pitchFamily="34" charset="0"/>
                <a:cs typeface="Noto Sans" panose="020B0502040504020204" pitchFamily="34" charset="0"/>
              </a:rPr>
              <a:t>sẽ</a:t>
            </a:r>
            <a:r>
              <a:rPr lang="en-US" sz="3200" b="1" dirty="0">
                <a:effectLst/>
                <a:latin typeface="Noto Sans" panose="020B0502040504020204" pitchFamily="34" charset="0"/>
                <a:ea typeface="Noto Sans" panose="020B0502040504020204" pitchFamily="34" charset="0"/>
                <a:cs typeface="Noto Sans" panose="020B0502040504020204" pitchFamily="34" charset="0"/>
              </a:rPr>
              <a:t> </a:t>
            </a:r>
            <a:r>
              <a:rPr lang="en-US" sz="3200" b="1" dirty="0" err="1">
                <a:effectLst/>
                <a:latin typeface="Noto Sans" panose="020B0502040504020204" pitchFamily="34" charset="0"/>
                <a:ea typeface="Noto Sans" panose="020B0502040504020204" pitchFamily="34" charset="0"/>
                <a:cs typeface="Noto Sans" panose="020B0502040504020204" pitchFamily="34" charset="0"/>
              </a:rPr>
              <a:t>nghe</a:t>
            </a:r>
            <a:r>
              <a:rPr lang="en-US" sz="3200" b="1" dirty="0">
                <a:effectLst/>
                <a:latin typeface="Noto Sans" panose="020B0502040504020204" pitchFamily="34" charset="0"/>
                <a:ea typeface="Noto Sans" panose="020B0502040504020204" pitchFamily="34" charset="0"/>
                <a:cs typeface="Noto Sans" panose="020B0502040504020204" pitchFamily="34" charset="0"/>
              </a:rPr>
              <a:t> </a:t>
            </a:r>
            <a:r>
              <a:rPr lang="en-US" sz="3200" b="1" dirty="0" err="1">
                <a:effectLst/>
                <a:latin typeface="Noto Sans" panose="020B0502040504020204" pitchFamily="34" charset="0"/>
                <a:ea typeface="Noto Sans" panose="020B0502040504020204" pitchFamily="34" charset="0"/>
                <a:cs typeface="Noto Sans" panose="020B0502040504020204" pitchFamily="34" charset="0"/>
              </a:rPr>
              <a:t>tốt</a:t>
            </a:r>
            <a:endParaRPr lang="en-US" sz="3200" b="1" dirty="0">
              <a:latin typeface="Noto Sans" panose="020B0502040504020204" pitchFamily="34" charset="0"/>
              <a:ea typeface="Noto Sans" panose="020B0502040504020204" pitchFamily="34" charset="0"/>
              <a:cs typeface="Noto Sans" panose="020B0502040504020204" pitchFamily="34" charset="0"/>
            </a:endParaRPr>
          </a:p>
        </p:txBody>
      </p:sp>
      <p:sp>
        <p:nvSpPr>
          <p:cNvPr id="19" name="Hộp Văn bản 18">
            <a:extLst>
              <a:ext uri="{FF2B5EF4-FFF2-40B4-BE49-F238E27FC236}">
                <a16:creationId xmlns:a16="http://schemas.microsoft.com/office/drawing/2014/main" id="{78C8A422-47AC-6A57-7FFB-72A6B9D9290B}"/>
              </a:ext>
            </a:extLst>
          </p:cNvPr>
          <p:cNvSpPr txBox="1"/>
          <p:nvPr/>
        </p:nvSpPr>
        <p:spPr>
          <a:xfrm>
            <a:off x="404125" y="4115907"/>
            <a:ext cx="5520021" cy="1910523"/>
          </a:xfrm>
          <a:prstGeom prst="rect">
            <a:avLst/>
          </a:prstGeom>
          <a:noFill/>
        </p:spPr>
        <p:txBody>
          <a:bodyPr wrap="square" rtlCol="0">
            <a:spAutoFit/>
          </a:bodyPr>
          <a:lstStyle/>
          <a:p>
            <a:pPr>
              <a:lnSpc>
                <a:spcPts val="4900"/>
              </a:lnSpc>
            </a:pPr>
            <a:r>
              <a:rPr lang="en-US" sz="3400" kern="100" dirty="0">
                <a:effectLst/>
                <a:latin typeface="Faustina" panose="020B0604020202020204" charset="0"/>
                <a:ea typeface="Calibri" panose="020F0502020204030204" pitchFamily="34" charset="0"/>
                <a:cs typeface="Times New Roman" panose="02020603050405020304" pitchFamily="18" charset="0"/>
              </a:rPr>
              <a:t>=&gt; </a:t>
            </a:r>
            <a:r>
              <a:rPr lang="en-US" sz="3400" kern="100" dirty="0" err="1">
                <a:effectLst/>
                <a:latin typeface="Faustina" panose="020B0604020202020204" charset="0"/>
                <a:ea typeface="Calibri" panose="020F0502020204030204" pitchFamily="34" charset="0"/>
                <a:cs typeface="Times New Roman" panose="02020603050405020304" pitchFamily="18" charset="0"/>
              </a:rPr>
              <a:t>Âm</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thanh</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vẫn</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nghe</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được</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và</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tín</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hiệu</a:t>
            </a:r>
            <a:r>
              <a:rPr lang="en-US" sz="3400" kern="100" dirty="0">
                <a:effectLst/>
                <a:latin typeface="Faustina" panose="020B0604020202020204" charset="0"/>
                <a:ea typeface="Calibri" panose="020F0502020204030204" pitchFamily="34" charset="0"/>
                <a:cs typeface="Times New Roman" panose="02020603050405020304" pitchFamily="18" charset="0"/>
              </a:rPr>
              <a:t> bass </a:t>
            </a:r>
            <a:r>
              <a:rPr lang="en-US" sz="3400" kern="100" dirty="0" err="1">
                <a:effectLst/>
                <a:latin typeface="Faustina" panose="020B0604020202020204" charset="0"/>
                <a:ea typeface="Calibri" panose="020F0502020204030204" pitchFamily="34" charset="0"/>
                <a:cs typeface="Times New Roman" panose="02020603050405020304" pitchFamily="18" charset="0"/>
              </a:rPr>
              <a:t>nghe</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ổn</a:t>
            </a:r>
            <a:r>
              <a:rPr lang="en-US" sz="3400" kern="100" dirty="0">
                <a:latin typeface="Faustina" panose="020B0604020202020204" charset="0"/>
                <a:ea typeface="Calibri" panose="020F0502020204030204" pitchFamily="34" charset="0"/>
                <a:cs typeface="Times New Roman" panose="02020603050405020304" pitchFamily="18" charset="0"/>
              </a:rPr>
              <a:t>, </a:t>
            </a:r>
            <a:r>
              <a:rPr lang="en-US" sz="3400" dirty="0" err="1">
                <a:effectLst/>
                <a:latin typeface="Faustina" panose="020B0604020202020204" charset="0"/>
                <a:ea typeface="Calibri" panose="020F0502020204030204" pitchFamily="34" charset="0"/>
              </a:rPr>
              <a:t>tần</a:t>
            </a:r>
            <a:r>
              <a:rPr lang="en-US" sz="3400" dirty="0">
                <a:effectLst/>
                <a:latin typeface="Faustina" panose="020B0604020202020204" charset="0"/>
                <a:ea typeface="Calibri" panose="020F0502020204030204" pitchFamily="34" charset="0"/>
              </a:rPr>
              <a:t> </a:t>
            </a:r>
            <a:r>
              <a:rPr lang="en-US" sz="3400" dirty="0" err="1">
                <a:effectLst/>
                <a:latin typeface="Faustina" panose="020B0604020202020204" charset="0"/>
                <a:ea typeface="Calibri" panose="020F0502020204030204" pitchFamily="34" charset="0"/>
              </a:rPr>
              <a:t>số</a:t>
            </a:r>
            <a:r>
              <a:rPr lang="en-US" sz="3400" dirty="0">
                <a:effectLst/>
                <a:latin typeface="Faustina" panose="020B0604020202020204" charset="0"/>
                <a:ea typeface="Calibri" panose="020F0502020204030204" pitchFamily="34" charset="0"/>
              </a:rPr>
              <a:t> </a:t>
            </a:r>
            <a:r>
              <a:rPr lang="en-US" sz="3400" dirty="0" err="1">
                <a:effectLst/>
                <a:latin typeface="Faustina" panose="020B0604020202020204" charset="0"/>
                <a:ea typeface="Calibri" panose="020F0502020204030204" pitchFamily="34" charset="0"/>
              </a:rPr>
              <a:t>cắt</a:t>
            </a:r>
            <a:r>
              <a:rPr lang="en-US" sz="3400" dirty="0">
                <a:effectLst/>
                <a:latin typeface="Faustina" panose="020B0604020202020204" charset="0"/>
                <a:ea typeface="Calibri" panose="020F0502020204030204" pitchFamily="34" charset="0"/>
              </a:rPr>
              <a:t> </a:t>
            </a:r>
            <a:r>
              <a:rPr lang="en-US" sz="3400" dirty="0" err="1">
                <a:effectLst/>
                <a:latin typeface="Faustina" panose="020B0604020202020204" charset="0"/>
                <a:ea typeface="Calibri" panose="020F0502020204030204" pitchFamily="34" charset="0"/>
              </a:rPr>
              <a:t>sẽ</a:t>
            </a:r>
            <a:r>
              <a:rPr lang="en-US" sz="3400" dirty="0">
                <a:effectLst/>
                <a:latin typeface="Faustina" panose="020B0604020202020204" charset="0"/>
                <a:ea typeface="Calibri" panose="020F0502020204030204" pitchFamily="34" charset="0"/>
              </a:rPr>
              <a:t> </a:t>
            </a:r>
            <a:r>
              <a:rPr lang="en-US" sz="3400" dirty="0" err="1">
                <a:effectLst/>
                <a:latin typeface="Faustina" panose="020B0604020202020204" charset="0"/>
                <a:ea typeface="Calibri" panose="020F0502020204030204" pitchFamily="34" charset="0"/>
              </a:rPr>
              <a:t>rơi</a:t>
            </a:r>
            <a:r>
              <a:rPr lang="en-US" sz="3400" dirty="0">
                <a:effectLst/>
                <a:latin typeface="Faustina" panose="020B0604020202020204" charset="0"/>
                <a:ea typeface="Calibri" panose="020F0502020204030204" pitchFamily="34" charset="0"/>
              </a:rPr>
              <a:t> </a:t>
            </a:r>
            <a:r>
              <a:rPr lang="en-US" sz="3400" dirty="0" err="1">
                <a:effectLst/>
                <a:latin typeface="Faustina" panose="020B0604020202020204" charset="0"/>
                <a:ea typeface="Calibri" panose="020F0502020204030204" pitchFamily="34" charset="0"/>
              </a:rPr>
              <a:t>vào</a:t>
            </a:r>
            <a:r>
              <a:rPr lang="en-US" sz="3400" dirty="0">
                <a:effectLst/>
                <a:latin typeface="Faustina" panose="020B0604020202020204" charset="0"/>
                <a:ea typeface="Calibri" panose="020F0502020204030204" pitchFamily="34" charset="0"/>
              </a:rPr>
              <a:t> </a:t>
            </a:r>
            <a:r>
              <a:rPr lang="en-US" sz="3400" dirty="0" err="1">
                <a:effectLst/>
                <a:latin typeface="Faustina" panose="020B0604020202020204" charset="0"/>
                <a:ea typeface="Calibri" panose="020F0502020204030204" pitchFamily="34" charset="0"/>
              </a:rPr>
              <a:t>khoảng</a:t>
            </a:r>
            <a:r>
              <a:rPr lang="en-US" sz="3400" dirty="0">
                <a:effectLst/>
                <a:latin typeface="Faustina" panose="020B0604020202020204" charset="0"/>
                <a:ea typeface="Calibri" panose="020F0502020204030204" pitchFamily="34" charset="0"/>
              </a:rPr>
              <a:t> </a:t>
            </a:r>
            <a:r>
              <a:rPr lang="en-US" sz="3400" dirty="0" err="1">
                <a:effectLst/>
                <a:latin typeface="Faustina" panose="020B0604020202020204" charset="0"/>
                <a:ea typeface="Calibri" panose="020F0502020204030204" pitchFamily="34" charset="0"/>
              </a:rPr>
              <a:t>5kHz</a:t>
            </a:r>
            <a:endParaRPr lang="en-US" sz="3400" dirty="0">
              <a:latin typeface="Faustina" panose="020B0604020202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788033" y="0"/>
            <a:ext cx="4499967" cy="10287000"/>
            <a:chOff x="0" y="0"/>
            <a:chExt cx="1185177" cy="2709333"/>
          </a:xfrm>
        </p:grpSpPr>
        <p:sp>
          <p:nvSpPr>
            <p:cNvPr id="3" name="Freeform 3"/>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4" name="TextBox 4"/>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184704"/>
            <a:ext cx="10982565" cy="671018"/>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Thiết kế bộ lọc bằng MATLAB</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135014" y="7508521"/>
            <a:ext cx="5512638" cy="55126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293012" y="2323995"/>
            <a:ext cx="13994988" cy="6959173"/>
          </a:xfrm>
          <a:custGeom>
            <a:avLst/>
            <a:gdLst/>
            <a:ahLst/>
            <a:cxnLst/>
            <a:rect l="l" t="t" r="r" b="b"/>
            <a:pathLst>
              <a:path w="13994988" h="6959173">
                <a:moveTo>
                  <a:pt x="0" y="0"/>
                </a:moveTo>
                <a:lnTo>
                  <a:pt x="13994988" y="0"/>
                </a:lnTo>
                <a:lnTo>
                  <a:pt x="13994988" y="6959173"/>
                </a:lnTo>
                <a:lnTo>
                  <a:pt x="0" y="6959173"/>
                </a:lnTo>
                <a:lnTo>
                  <a:pt x="0" y="0"/>
                </a:lnTo>
                <a:close/>
              </a:path>
            </a:pathLst>
          </a:custGeom>
          <a:blipFill>
            <a:blip r:embed="rId4"/>
            <a:stretch>
              <a:fillRect/>
            </a:stretch>
          </a:blipFill>
        </p:spPr>
        <p:txBody>
          <a:bodyPr/>
          <a:lstStyle/>
          <a:p>
            <a:endParaRPr lang="en-US" dirty="0"/>
          </a:p>
        </p:txBody>
      </p:sp>
      <p:sp>
        <p:nvSpPr>
          <p:cNvPr id="14" name="TextBox 14"/>
          <p:cNvSpPr txBox="1"/>
          <p:nvPr/>
        </p:nvSpPr>
        <p:spPr>
          <a:xfrm>
            <a:off x="3164136" y="178608"/>
            <a:ext cx="7275264"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
        <p:nvSpPr>
          <p:cNvPr id="15" name="TextBox 15"/>
          <p:cNvSpPr txBox="1"/>
          <p:nvPr/>
        </p:nvSpPr>
        <p:spPr>
          <a:xfrm>
            <a:off x="1870530" y="9483229"/>
            <a:ext cx="11917503" cy="537845"/>
          </a:xfrm>
          <a:prstGeom prst="rect">
            <a:avLst/>
          </a:prstGeom>
        </p:spPr>
        <p:txBody>
          <a:bodyPr lIns="0" tIns="0" rIns="0" bIns="0" rtlCol="0" anchor="t">
            <a:spAutoFit/>
          </a:bodyPr>
          <a:lstStyle/>
          <a:p>
            <a:pPr marL="0" lvl="0" indent="0" algn="l">
              <a:lnSpc>
                <a:spcPts val="4480"/>
              </a:lnSpc>
              <a:spcBef>
                <a:spcPct val="0"/>
              </a:spcBef>
            </a:pPr>
            <a:r>
              <a:rPr lang="en-US" sz="3200" dirty="0" err="1">
                <a:solidFill>
                  <a:srgbClr val="000000"/>
                </a:solidFill>
                <a:latin typeface="Noto Sans Bold"/>
              </a:rPr>
              <a:t>Thiết</a:t>
            </a:r>
            <a:r>
              <a:rPr lang="en-US" sz="3200" dirty="0">
                <a:solidFill>
                  <a:srgbClr val="000000"/>
                </a:solidFill>
                <a:latin typeface="Noto Sans Bold"/>
              </a:rPr>
              <a:t> </a:t>
            </a:r>
            <a:r>
              <a:rPr lang="en-US" sz="3200" dirty="0" err="1">
                <a:solidFill>
                  <a:srgbClr val="000000"/>
                </a:solidFill>
                <a:latin typeface="Noto Sans Bold"/>
              </a:rPr>
              <a:t>kế</a:t>
            </a:r>
            <a:r>
              <a:rPr lang="en-US" sz="3200" dirty="0">
                <a:solidFill>
                  <a:srgbClr val="000000"/>
                </a:solidFill>
                <a:latin typeface="Noto Sans Bold"/>
              </a:rPr>
              <a:t> </a:t>
            </a:r>
            <a:r>
              <a:rPr lang="en-US" sz="3200" dirty="0" err="1">
                <a:solidFill>
                  <a:srgbClr val="000000"/>
                </a:solidFill>
                <a:latin typeface="Noto Sans Bold"/>
              </a:rPr>
              <a:t>bộ</a:t>
            </a:r>
            <a:r>
              <a:rPr lang="en-US" sz="3200" dirty="0">
                <a:solidFill>
                  <a:srgbClr val="000000"/>
                </a:solidFill>
                <a:latin typeface="Noto Sans Bold"/>
              </a:rPr>
              <a:t> </a:t>
            </a:r>
            <a:r>
              <a:rPr lang="en-US" sz="3200" dirty="0" err="1">
                <a:solidFill>
                  <a:srgbClr val="000000"/>
                </a:solidFill>
                <a:latin typeface="Noto Sans Bold"/>
              </a:rPr>
              <a:t>lọc</a:t>
            </a:r>
            <a:r>
              <a:rPr lang="en-US" sz="3200" dirty="0">
                <a:solidFill>
                  <a:srgbClr val="000000"/>
                </a:solidFill>
                <a:latin typeface="Noto Sans Bold"/>
              </a:rPr>
              <a:t> </a:t>
            </a:r>
            <a:r>
              <a:rPr lang="en-US" sz="3200" dirty="0" err="1">
                <a:solidFill>
                  <a:srgbClr val="000000"/>
                </a:solidFill>
                <a:latin typeface="Noto Sans Bold"/>
              </a:rPr>
              <a:t>trên</a:t>
            </a:r>
            <a:r>
              <a:rPr lang="en-US" sz="3200" dirty="0">
                <a:solidFill>
                  <a:srgbClr val="000000"/>
                </a:solidFill>
                <a:latin typeface="Noto Sans Bold"/>
              </a:rPr>
              <a:t> </a:t>
            </a:r>
            <a:r>
              <a:rPr lang="en-US" sz="3200" dirty="0" err="1">
                <a:solidFill>
                  <a:srgbClr val="000000"/>
                </a:solidFill>
                <a:latin typeface="Noto Sans Bold"/>
              </a:rPr>
              <a:t>bằng</a:t>
            </a:r>
            <a:r>
              <a:rPr lang="en-US" sz="3200" dirty="0">
                <a:solidFill>
                  <a:srgbClr val="000000"/>
                </a:solidFill>
                <a:latin typeface="Noto Sans Bold"/>
              </a:rPr>
              <a:t> </a:t>
            </a:r>
            <a:r>
              <a:rPr lang="en-US" sz="3200" dirty="0" err="1">
                <a:solidFill>
                  <a:srgbClr val="000000"/>
                </a:solidFill>
                <a:latin typeface="Noto Sans Bold"/>
              </a:rPr>
              <a:t>công</a:t>
            </a:r>
            <a:r>
              <a:rPr lang="en-US" sz="3200" dirty="0">
                <a:solidFill>
                  <a:srgbClr val="000000"/>
                </a:solidFill>
                <a:latin typeface="Noto Sans Bold"/>
              </a:rPr>
              <a:t> </a:t>
            </a:r>
            <a:r>
              <a:rPr lang="en-US" sz="3200" dirty="0" err="1">
                <a:solidFill>
                  <a:srgbClr val="000000"/>
                </a:solidFill>
                <a:latin typeface="Noto Sans Bold"/>
              </a:rPr>
              <a:t>cụ</a:t>
            </a:r>
            <a:r>
              <a:rPr lang="en-US" sz="3200" dirty="0">
                <a:solidFill>
                  <a:srgbClr val="000000"/>
                </a:solidFill>
                <a:latin typeface="Noto Sans Bold"/>
              </a:rPr>
              <a:t> Filter Design </a:t>
            </a:r>
            <a:r>
              <a:rPr lang="en-US" sz="3200" dirty="0" err="1">
                <a:solidFill>
                  <a:srgbClr val="000000"/>
                </a:solidFill>
                <a:latin typeface="Noto Sans Bold"/>
              </a:rPr>
              <a:t>của</a:t>
            </a:r>
            <a:r>
              <a:rPr lang="en-US" sz="3200" dirty="0">
                <a:solidFill>
                  <a:srgbClr val="000000"/>
                </a:solidFill>
                <a:latin typeface="Noto Sans Bold"/>
              </a:rPr>
              <a:t> </a:t>
            </a:r>
            <a:r>
              <a:rPr lang="en-US" sz="3200" dirty="0" err="1">
                <a:solidFill>
                  <a:srgbClr val="000000"/>
                </a:solidFill>
                <a:latin typeface="Noto Sans Bold"/>
              </a:rPr>
              <a:t>Matlab</a:t>
            </a:r>
            <a:endParaRPr lang="en-US" sz="3200" dirty="0">
              <a:solidFill>
                <a:srgbClr val="000000"/>
              </a:solidFill>
              <a:latin typeface="Noto Sans Bold"/>
            </a:endParaRPr>
          </a:p>
        </p:txBody>
      </p:sp>
      <p:sp>
        <p:nvSpPr>
          <p:cNvPr id="16" name="Hộp Văn bản 15">
            <a:extLst>
              <a:ext uri="{FF2B5EF4-FFF2-40B4-BE49-F238E27FC236}">
                <a16:creationId xmlns:a16="http://schemas.microsoft.com/office/drawing/2014/main" id="{3871824E-8945-3ACC-63CC-D63869EAC419}"/>
              </a:ext>
            </a:extLst>
          </p:cNvPr>
          <p:cNvSpPr txBox="1"/>
          <p:nvPr/>
        </p:nvSpPr>
        <p:spPr>
          <a:xfrm>
            <a:off x="93398" y="3746116"/>
            <a:ext cx="4199614" cy="4424032"/>
          </a:xfrm>
          <a:prstGeom prst="rect">
            <a:avLst/>
          </a:prstGeom>
          <a:noFill/>
        </p:spPr>
        <p:txBody>
          <a:bodyPr wrap="square" rtlCol="0">
            <a:spAutoFit/>
          </a:bodyPr>
          <a:lstStyle/>
          <a:p>
            <a:pPr>
              <a:lnSpc>
                <a:spcPts val="4900"/>
              </a:lnSpc>
            </a:pPr>
            <a:r>
              <a:rPr lang="en-US" sz="3400" dirty="0" err="1">
                <a:effectLst/>
                <a:latin typeface="Faustina" panose="020B0604020202020204" charset="0"/>
                <a:ea typeface="Open Sans Extra Bold" panose="020B0604020202020204" charset="0"/>
                <a:cs typeface="Open Sans Extra Bold" panose="020B0604020202020204" charset="0"/>
              </a:rPr>
              <a:t>Lọc</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dirty="0" err="1">
                <a:effectLst/>
                <a:latin typeface="Faustina" panose="020B0604020202020204" charset="0"/>
                <a:ea typeface="Open Sans Extra Bold" panose="020B0604020202020204" charset="0"/>
                <a:cs typeface="Open Sans Extra Bold" panose="020B0604020202020204" charset="0"/>
              </a:rPr>
              <a:t>bỏ</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dirty="0" err="1">
                <a:effectLst/>
                <a:latin typeface="Faustina" panose="020B0604020202020204" charset="0"/>
                <a:ea typeface="Open Sans Extra Bold" panose="020B0604020202020204" charset="0"/>
                <a:cs typeface="Open Sans Extra Bold" panose="020B0604020202020204" charset="0"/>
              </a:rPr>
              <a:t>hoàn</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dirty="0" err="1">
                <a:effectLst/>
                <a:latin typeface="Faustina" panose="020B0604020202020204" charset="0"/>
                <a:ea typeface="Open Sans Extra Bold" panose="020B0604020202020204" charset="0"/>
                <a:cs typeface="Open Sans Extra Bold" panose="020B0604020202020204" charset="0"/>
              </a:rPr>
              <a:t>toàn</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dirty="0" err="1">
                <a:effectLst/>
                <a:latin typeface="Faustina" panose="020B0604020202020204" charset="0"/>
                <a:ea typeface="Open Sans Extra Bold" panose="020B0604020202020204" charset="0"/>
                <a:cs typeface="Open Sans Extra Bold" panose="020B0604020202020204" charset="0"/>
              </a:rPr>
              <a:t>những</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dirty="0" err="1">
                <a:effectLst/>
                <a:latin typeface="Faustina" panose="020B0604020202020204" charset="0"/>
                <a:ea typeface="Open Sans Extra Bold" panose="020B0604020202020204" charset="0"/>
                <a:cs typeface="Open Sans Extra Bold" panose="020B0604020202020204" charset="0"/>
              </a:rPr>
              <a:t>tần</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dirty="0" err="1">
                <a:effectLst/>
                <a:latin typeface="Faustina" panose="020B0604020202020204" charset="0"/>
                <a:ea typeface="Open Sans Extra Bold" panose="020B0604020202020204" charset="0"/>
                <a:cs typeface="Open Sans Extra Bold" panose="020B0604020202020204" charset="0"/>
              </a:rPr>
              <a:t>số</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dirty="0" err="1">
                <a:effectLst/>
                <a:latin typeface="Faustina" panose="020B0604020202020204" charset="0"/>
                <a:ea typeface="Open Sans Extra Bold" panose="020B0604020202020204" charset="0"/>
                <a:cs typeface="Open Sans Extra Bold" panose="020B0604020202020204" charset="0"/>
              </a:rPr>
              <a:t>khoảng</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dirty="0" err="1">
                <a:effectLst/>
                <a:latin typeface="Faustina" panose="020B0604020202020204" charset="0"/>
                <a:ea typeface="Open Sans Extra Bold" panose="020B0604020202020204" charset="0"/>
                <a:cs typeface="Open Sans Extra Bold" panose="020B0604020202020204" charset="0"/>
              </a:rPr>
              <a:t>từ</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dirty="0" err="1">
                <a:effectLst/>
                <a:latin typeface="Faustina" panose="020B0604020202020204" charset="0"/>
                <a:ea typeface="Open Sans Extra Bold" panose="020B0604020202020204" charset="0"/>
                <a:cs typeface="Open Sans Extra Bold" panose="020B0604020202020204" charset="0"/>
              </a:rPr>
              <a:t>8kHz</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dirty="0" err="1">
                <a:effectLst/>
                <a:latin typeface="Faustina" panose="020B0604020202020204" charset="0"/>
                <a:ea typeface="Open Sans Extra Bold" panose="020B0604020202020204" charset="0"/>
                <a:cs typeface="Open Sans Extra Bold" panose="020B0604020202020204" charset="0"/>
              </a:rPr>
              <a:t>trở</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dirty="0" err="1">
                <a:effectLst/>
                <a:latin typeface="Faustina" panose="020B0604020202020204" charset="0"/>
                <a:ea typeface="Open Sans Extra Bold" panose="020B0604020202020204" charset="0"/>
                <a:cs typeface="Open Sans Extra Bold" panose="020B0604020202020204" charset="0"/>
              </a:rPr>
              <a:t>đi</a:t>
            </a:r>
            <a:r>
              <a:rPr lang="en-US" sz="3400" dirty="0">
                <a:effectLst/>
                <a:latin typeface="Faustina" panose="020B0604020202020204" charset="0"/>
                <a:ea typeface="Open Sans Extra Bold" panose="020B0604020202020204" charset="0"/>
                <a:cs typeface="Open Sans Extra Bold" panose="020B0604020202020204"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biên</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độ</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của</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bộ</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lọc</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trong</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vùng</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băng</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thông</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này</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khoảng</a:t>
            </a:r>
            <a:r>
              <a:rPr lang="en-US" sz="3400" kern="100" dirty="0">
                <a:effectLst/>
                <a:latin typeface="Faustina" panose="020B0604020202020204" charset="0"/>
                <a:ea typeface="Calibri" panose="020F0502020204030204" pitchFamily="34" charset="0"/>
                <a:cs typeface="Times New Roman" panose="02020603050405020304" pitchFamily="18" charset="0"/>
              </a:rPr>
              <a:t> -80 </a:t>
            </a:r>
            <a:r>
              <a:rPr lang="en-US" sz="3400" kern="100" dirty="0" err="1">
                <a:effectLst/>
                <a:latin typeface="Faustina" panose="020B0604020202020204" charset="0"/>
                <a:ea typeface="Calibri" panose="020F0502020204030204" pitchFamily="34" charset="0"/>
                <a:cs typeface="Times New Roman" panose="02020603050405020304" pitchFamily="18" charset="0"/>
              </a:rPr>
              <a:t>đến</a:t>
            </a:r>
            <a:r>
              <a:rPr lang="en-US" sz="3400" kern="100" dirty="0">
                <a:effectLst/>
                <a:latin typeface="Faustina" panose="020B0604020202020204" charset="0"/>
                <a:ea typeface="Calibri" panose="020F0502020204030204" pitchFamily="34" charset="0"/>
                <a:cs typeface="Times New Roman" panose="02020603050405020304" pitchFamily="18" charset="0"/>
              </a:rPr>
              <a:t> -</a:t>
            </a:r>
            <a:r>
              <a:rPr lang="en-US" sz="3400" kern="100" dirty="0" err="1">
                <a:effectLst/>
                <a:latin typeface="Faustina" panose="020B0604020202020204" charset="0"/>
                <a:ea typeface="Calibri" panose="020F0502020204030204" pitchFamily="34" charset="0"/>
                <a:cs typeface="Times New Roman" panose="02020603050405020304" pitchFamily="18" charset="0"/>
              </a:rPr>
              <a:t>60dB</a:t>
            </a:r>
            <a:r>
              <a:rPr lang="en-US" sz="3400" kern="100" dirty="0">
                <a:effectLst/>
                <a:latin typeface="Faustina" panose="020B060402020202020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085409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788033" y="0"/>
            <a:ext cx="4499967" cy="10287000"/>
            <a:chOff x="0" y="0"/>
            <a:chExt cx="1185177" cy="2709333"/>
          </a:xfrm>
        </p:grpSpPr>
        <p:sp>
          <p:nvSpPr>
            <p:cNvPr id="3" name="Freeform 3"/>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4" name="TextBox 4"/>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95820" y="-1782102"/>
            <a:ext cx="3564204" cy="356420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135014" y="7508521"/>
            <a:ext cx="5512638" cy="551263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783030" y="2299127"/>
            <a:ext cx="13918345" cy="6959173"/>
          </a:xfrm>
          <a:custGeom>
            <a:avLst/>
            <a:gdLst/>
            <a:ahLst/>
            <a:cxnLst/>
            <a:rect l="l" t="t" r="r" b="b"/>
            <a:pathLst>
              <a:path w="13918345" h="6959173">
                <a:moveTo>
                  <a:pt x="0" y="0"/>
                </a:moveTo>
                <a:lnTo>
                  <a:pt x="13918346" y="0"/>
                </a:lnTo>
                <a:lnTo>
                  <a:pt x="13918346" y="6959173"/>
                </a:lnTo>
                <a:lnTo>
                  <a:pt x="0" y="6959173"/>
                </a:lnTo>
                <a:lnTo>
                  <a:pt x="0" y="0"/>
                </a:lnTo>
                <a:close/>
              </a:path>
            </a:pathLst>
          </a:custGeom>
          <a:blipFill>
            <a:blip r:embed="rId4"/>
            <a:stretch>
              <a:fillRect/>
            </a:stretch>
          </a:blipFill>
        </p:spPr>
      </p:sp>
      <p:sp>
        <p:nvSpPr>
          <p:cNvPr id="13" name="TextBox 13"/>
          <p:cNvSpPr txBox="1"/>
          <p:nvPr/>
        </p:nvSpPr>
        <p:spPr>
          <a:xfrm>
            <a:off x="1346982" y="9505950"/>
            <a:ext cx="13788033" cy="537845"/>
          </a:xfrm>
          <a:prstGeom prst="rect">
            <a:avLst/>
          </a:prstGeom>
        </p:spPr>
        <p:txBody>
          <a:bodyPr lIns="0" tIns="0" rIns="0" bIns="0" rtlCol="0" anchor="t">
            <a:spAutoFit/>
          </a:bodyPr>
          <a:lstStyle/>
          <a:p>
            <a:pPr marL="0" lvl="0" indent="0" algn="ctr">
              <a:lnSpc>
                <a:spcPts val="4480"/>
              </a:lnSpc>
              <a:spcBef>
                <a:spcPct val="0"/>
              </a:spcBef>
            </a:pPr>
            <a:r>
              <a:rPr lang="en-US" sz="3200" dirty="0" err="1">
                <a:solidFill>
                  <a:srgbClr val="000000"/>
                </a:solidFill>
                <a:latin typeface="Noto Sans Bold"/>
              </a:rPr>
              <a:t>Lấy</a:t>
            </a:r>
            <a:r>
              <a:rPr lang="en-US" sz="3200" dirty="0">
                <a:solidFill>
                  <a:srgbClr val="000000"/>
                </a:solidFill>
                <a:latin typeface="Noto Sans Bold"/>
              </a:rPr>
              <a:t> </a:t>
            </a:r>
            <a:r>
              <a:rPr lang="en-US" sz="3200" dirty="0" err="1">
                <a:solidFill>
                  <a:srgbClr val="000000"/>
                </a:solidFill>
                <a:latin typeface="Noto Sans Bold"/>
              </a:rPr>
              <a:t>hệ</a:t>
            </a:r>
            <a:r>
              <a:rPr lang="en-US" sz="3200" dirty="0">
                <a:solidFill>
                  <a:srgbClr val="000000"/>
                </a:solidFill>
                <a:latin typeface="Noto Sans Bold"/>
              </a:rPr>
              <a:t> </a:t>
            </a:r>
            <a:r>
              <a:rPr lang="en-US" sz="3200" dirty="0" err="1">
                <a:solidFill>
                  <a:srgbClr val="000000"/>
                </a:solidFill>
                <a:latin typeface="Noto Sans Bold"/>
              </a:rPr>
              <a:t>số</a:t>
            </a:r>
            <a:r>
              <a:rPr lang="en-US" sz="3200" dirty="0">
                <a:solidFill>
                  <a:srgbClr val="000000"/>
                </a:solidFill>
                <a:latin typeface="Noto Sans Bold"/>
              </a:rPr>
              <a:t> </a:t>
            </a:r>
            <a:r>
              <a:rPr lang="en-US" sz="3200" dirty="0" err="1">
                <a:solidFill>
                  <a:srgbClr val="000000"/>
                </a:solidFill>
                <a:latin typeface="Noto Sans Bold"/>
              </a:rPr>
              <a:t>và</a:t>
            </a:r>
            <a:r>
              <a:rPr lang="en-US" sz="3200" dirty="0">
                <a:solidFill>
                  <a:srgbClr val="000000"/>
                </a:solidFill>
                <a:latin typeface="Noto Sans Bold"/>
              </a:rPr>
              <a:t> </a:t>
            </a:r>
            <a:r>
              <a:rPr lang="en-US" sz="3200" dirty="0" err="1">
                <a:solidFill>
                  <a:srgbClr val="000000"/>
                </a:solidFill>
                <a:latin typeface="Noto Sans Bold"/>
              </a:rPr>
              <a:t>chuyển</a:t>
            </a:r>
            <a:r>
              <a:rPr lang="en-US" sz="3200" dirty="0">
                <a:solidFill>
                  <a:srgbClr val="000000"/>
                </a:solidFill>
                <a:latin typeface="Noto Sans Bold"/>
              </a:rPr>
              <a:t> </a:t>
            </a:r>
            <a:r>
              <a:rPr lang="en-US" sz="3200" dirty="0" err="1">
                <a:solidFill>
                  <a:srgbClr val="000000"/>
                </a:solidFill>
                <a:latin typeface="Noto Sans Bold"/>
              </a:rPr>
              <a:t>từ</a:t>
            </a:r>
            <a:r>
              <a:rPr lang="en-US" sz="3200" dirty="0">
                <a:solidFill>
                  <a:srgbClr val="000000"/>
                </a:solidFill>
                <a:latin typeface="Noto Sans Bold"/>
              </a:rPr>
              <a:t> </a:t>
            </a:r>
            <a:r>
              <a:rPr lang="en-US" sz="3200" dirty="0" err="1">
                <a:solidFill>
                  <a:srgbClr val="000000"/>
                </a:solidFill>
                <a:latin typeface="Noto Sans Bold"/>
              </a:rPr>
              <a:t>hệ</a:t>
            </a:r>
            <a:r>
              <a:rPr lang="en-US" sz="3200" dirty="0">
                <a:solidFill>
                  <a:srgbClr val="000000"/>
                </a:solidFill>
                <a:latin typeface="Noto Sans Bold"/>
              </a:rPr>
              <a:t> </a:t>
            </a:r>
            <a:r>
              <a:rPr lang="en-US" sz="3200" dirty="0" err="1">
                <a:solidFill>
                  <a:srgbClr val="000000"/>
                </a:solidFill>
                <a:latin typeface="Noto Sans Bold"/>
              </a:rPr>
              <a:t>số</a:t>
            </a:r>
            <a:r>
              <a:rPr lang="en-US" sz="3200" dirty="0">
                <a:solidFill>
                  <a:srgbClr val="000000"/>
                </a:solidFill>
                <a:latin typeface="Noto Sans Bold"/>
              </a:rPr>
              <a:t> </a:t>
            </a:r>
            <a:r>
              <a:rPr lang="en-US" sz="3200" dirty="0" err="1">
                <a:solidFill>
                  <a:srgbClr val="000000"/>
                </a:solidFill>
                <a:latin typeface="Noto Sans Bold"/>
              </a:rPr>
              <a:t>chuẩn</a:t>
            </a:r>
            <a:r>
              <a:rPr lang="en-US" sz="3200" dirty="0">
                <a:solidFill>
                  <a:srgbClr val="000000"/>
                </a:solidFill>
                <a:latin typeface="Noto Sans Bold"/>
              </a:rPr>
              <a:t> </a:t>
            </a:r>
            <a:r>
              <a:rPr lang="en-US" sz="3200" dirty="0" err="1">
                <a:solidFill>
                  <a:srgbClr val="000000"/>
                </a:solidFill>
                <a:latin typeface="Noto Sans Bold"/>
              </a:rPr>
              <a:t>hóa</a:t>
            </a:r>
            <a:r>
              <a:rPr lang="en-US" sz="3200" dirty="0">
                <a:solidFill>
                  <a:srgbClr val="000000"/>
                </a:solidFill>
                <a:latin typeface="Noto Sans Bold"/>
              </a:rPr>
              <a:t> sang 16 bit </a:t>
            </a:r>
            <a:r>
              <a:rPr lang="en-US" sz="3200" dirty="0" err="1">
                <a:solidFill>
                  <a:srgbClr val="000000"/>
                </a:solidFill>
                <a:latin typeface="Noto Sans Bold"/>
              </a:rPr>
              <a:t>có</a:t>
            </a:r>
            <a:r>
              <a:rPr lang="en-US" sz="3200" dirty="0">
                <a:solidFill>
                  <a:srgbClr val="000000"/>
                </a:solidFill>
                <a:latin typeface="Noto Sans Bold"/>
              </a:rPr>
              <a:t> </a:t>
            </a:r>
            <a:r>
              <a:rPr lang="en-US" sz="3200" dirty="0" err="1">
                <a:solidFill>
                  <a:srgbClr val="000000"/>
                </a:solidFill>
                <a:latin typeface="Noto Sans Bold"/>
              </a:rPr>
              <a:t>dấu</a:t>
            </a:r>
            <a:endParaRPr lang="en-US" sz="3200" dirty="0">
              <a:solidFill>
                <a:srgbClr val="000000"/>
              </a:solidFill>
              <a:latin typeface="Noto Sans Bold"/>
            </a:endParaRPr>
          </a:p>
        </p:txBody>
      </p:sp>
      <p:sp>
        <p:nvSpPr>
          <p:cNvPr id="14" name="TextBox 14"/>
          <p:cNvSpPr txBox="1"/>
          <p:nvPr/>
        </p:nvSpPr>
        <p:spPr>
          <a:xfrm>
            <a:off x="1609132" y="1184704"/>
            <a:ext cx="10867536" cy="671018"/>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Thiết kế bộ lọc bằng MATLAB</a:t>
            </a:r>
          </a:p>
        </p:txBody>
      </p:sp>
      <p:sp>
        <p:nvSpPr>
          <p:cNvPr id="15" name="TextBox 15"/>
          <p:cNvSpPr txBox="1"/>
          <p:nvPr/>
        </p:nvSpPr>
        <p:spPr>
          <a:xfrm>
            <a:off x="3164136" y="178608"/>
            <a:ext cx="7199064"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a:solidFill>
                  <a:srgbClr val="EB0909"/>
                </a:solidFill>
                <a:latin typeface="Open Sans Extra Bold" panose="020B0604020202020204" charset="0"/>
                <a:ea typeface="Open Sans Extra Bold" panose="020B0604020202020204" charset="0"/>
                <a:cs typeface="Open Sans Extra Bold" panose="020B0604020202020204" charset="0"/>
              </a:rPr>
              <a:t>THIẾT KẾ VÀ MÔ PHỎNG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896426" y="0"/>
            <a:ext cx="2391574" cy="10287000"/>
            <a:chOff x="0" y="0"/>
            <a:chExt cx="629879" cy="2709333"/>
          </a:xfrm>
        </p:grpSpPr>
        <p:sp>
          <p:nvSpPr>
            <p:cNvPr id="3" name="Freeform 3"/>
            <p:cNvSpPr/>
            <p:nvPr/>
          </p:nvSpPr>
          <p:spPr>
            <a:xfrm>
              <a:off x="0" y="0"/>
              <a:ext cx="629879" cy="2709333"/>
            </a:xfrm>
            <a:custGeom>
              <a:avLst/>
              <a:gdLst/>
              <a:ahLst/>
              <a:cxnLst/>
              <a:rect l="l" t="t" r="r" b="b"/>
              <a:pathLst>
                <a:path w="629879" h="2709333">
                  <a:moveTo>
                    <a:pt x="0" y="0"/>
                  </a:moveTo>
                  <a:lnTo>
                    <a:pt x="629879" y="0"/>
                  </a:lnTo>
                  <a:lnTo>
                    <a:pt x="629879" y="2709333"/>
                  </a:lnTo>
                  <a:lnTo>
                    <a:pt x="0" y="2709333"/>
                  </a:lnTo>
                  <a:close/>
                </a:path>
              </a:pathLst>
            </a:custGeom>
            <a:solidFill>
              <a:srgbClr val="051D40"/>
            </a:solidFill>
          </p:spPr>
        </p:sp>
        <p:sp>
          <p:nvSpPr>
            <p:cNvPr id="4" name="TextBox 4"/>
            <p:cNvSpPr txBox="1"/>
            <p:nvPr/>
          </p:nvSpPr>
          <p:spPr>
            <a:xfrm>
              <a:off x="0" y="-38100"/>
              <a:ext cx="629879"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184704"/>
            <a:ext cx="12710373" cy="671018"/>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Thực hiện bộ lọc bằng system verilog</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135014" y="7508521"/>
            <a:ext cx="5512638" cy="55126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rot="5400000">
            <a:off x="1540352" y="31715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2477459" y="2606047"/>
            <a:ext cx="13333082" cy="5957983"/>
          </a:xfrm>
          <a:custGeom>
            <a:avLst/>
            <a:gdLst/>
            <a:ahLst/>
            <a:cxnLst/>
            <a:rect l="l" t="t" r="r" b="b"/>
            <a:pathLst>
              <a:path w="13333082" h="5957983">
                <a:moveTo>
                  <a:pt x="0" y="0"/>
                </a:moveTo>
                <a:lnTo>
                  <a:pt x="13333082" y="0"/>
                </a:lnTo>
                <a:lnTo>
                  <a:pt x="13333082" y="5957983"/>
                </a:lnTo>
                <a:lnTo>
                  <a:pt x="0" y="5957983"/>
                </a:lnTo>
                <a:lnTo>
                  <a:pt x="0" y="0"/>
                </a:lnTo>
                <a:close/>
              </a:path>
            </a:pathLst>
          </a:custGeom>
          <a:blipFill>
            <a:blip r:embed="rId4"/>
            <a:stretch>
              <a:fillRect/>
            </a:stretch>
          </a:blipFill>
        </p:spPr>
      </p:sp>
      <p:sp>
        <p:nvSpPr>
          <p:cNvPr id="14" name="TextBox 14"/>
          <p:cNvSpPr txBox="1"/>
          <p:nvPr/>
        </p:nvSpPr>
        <p:spPr>
          <a:xfrm>
            <a:off x="6082590" y="8960803"/>
            <a:ext cx="5646301" cy="537845"/>
          </a:xfrm>
          <a:prstGeom prst="rect">
            <a:avLst/>
          </a:prstGeom>
        </p:spPr>
        <p:txBody>
          <a:bodyPr lIns="0" tIns="0" rIns="0" bIns="0" rtlCol="0" anchor="t">
            <a:spAutoFit/>
          </a:bodyPr>
          <a:lstStyle/>
          <a:p>
            <a:pPr algn="ctr">
              <a:lnSpc>
                <a:spcPts val="4480"/>
              </a:lnSpc>
              <a:spcBef>
                <a:spcPct val="0"/>
              </a:spcBef>
            </a:pPr>
            <a:r>
              <a:rPr lang="en-US" sz="3200">
                <a:solidFill>
                  <a:srgbClr val="051D40"/>
                </a:solidFill>
                <a:latin typeface="Noto Sans Bold"/>
              </a:rPr>
              <a:t>Sơ đồ khối bộ lọc FIR cơ bản</a:t>
            </a:r>
          </a:p>
        </p:txBody>
      </p:sp>
      <p:sp>
        <p:nvSpPr>
          <p:cNvPr id="15" name="TextBox 15"/>
          <p:cNvSpPr txBox="1"/>
          <p:nvPr/>
        </p:nvSpPr>
        <p:spPr>
          <a:xfrm>
            <a:off x="2485137" y="129421"/>
            <a:ext cx="7497063"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a:solidFill>
                  <a:srgbClr val="EB0909"/>
                </a:solidFill>
                <a:latin typeface="Open Sans Extra Bold" panose="020B0604020202020204" charset="0"/>
                <a:ea typeface="Open Sans Extra Bold" panose="020B0604020202020204" charset="0"/>
                <a:cs typeface="Open Sans Extra Bold" panose="020B0604020202020204" charset="0"/>
              </a:rPr>
              <a:t>THIẾT KẾ VÀ MÔ PHỎNG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386705" y="0"/>
            <a:ext cx="2901295" cy="10287000"/>
            <a:chOff x="0" y="0"/>
            <a:chExt cx="764127" cy="2709333"/>
          </a:xfrm>
        </p:grpSpPr>
        <p:sp>
          <p:nvSpPr>
            <p:cNvPr id="3" name="Freeform 3"/>
            <p:cNvSpPr/>
            <p:nvPr/>
          </p:nvSpPr>
          <p:spPr>
            <a:xfrm>
              <a:off x="0" y="0"/>
              <a:ext cx="764127" cy="2709333"/>
            </a:xfrm>
            <a:custGeom>
              <a:avLst/>
              <a:gdLst/>
              <a:ahLst/>
              <a:cxnLst/>
              <a:rect l="l" t="t" r="r" b="b"/>
              <a:pathLst>
                <a:path w="764127" h="2709333">
                  <a:moveTo>
                    <a:pt x="0" y="0"/>
                  </a:moveTo>
                  <a:lnTo>
                    <a:pt x="764127" y="0"/>
                  </a:lnTo>
                  <a:lnTo>
                    <a:pt x="764127" y="2709333"/>
                  </a:lnTo>
                  <a:lnTo>
                    <a:pt x="0" y="2709333"/>
                  </a:lnTo>
                  <a:close/>
                </a:path>
              </a:pathLst>
            </a:custGeom>
            <a:solidFill>
              <a:srgbClr val="051D40"/>
            </a:solidFill>
          </p:spPr>
        </p:sp>
        <p:sp>
          <p:nvSpPr>
            <p:cNvPr id="4" name="TextBox 4"/>
            <p:cNvSpPr txBox="1"/>
            <p:nvPr/>
          </p:nvSpPr>
          <p:spPr>
            <a:xfrm>
              <a:off x="0" y="-38100"/>
              <a:ext cx="764127"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95820" y="-1782102"/>
            <a:ext cx="3564204" cy="356420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135014" y="7508521"/>
            <a:ext cx="5512638" cy="551263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rot="5400000">
            <a:off x="1540352" y="31715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3759044" y="3441687"/>
            <a:ext cx="9139393" cy="3835143"/>
          </a:xfrm>
          <a:custGeom>
            <a:avLst/>
            <a:gdLst/>
            <a:ahLst/>
            <a:cxnLst/>
            <a:rect l="l" t="t" r="r" b="b"/>
            <a:pathLst>
              <a:path w="9139393" h="3835143">
                <a:moveTo>
                  <a:pt x="0" y="0"/>
                </a:moveTo>
                <a:lnTo>
                  <a:pt x="9139393" y="0"/>
                </a:lnTo>
                <a:lnTo>
                  <a:pt x="9139393" y="3835143"/>
                </a:lnTo>
                <a:lnTo>
                  <a:pt x="0" y="3835143"/>
                </a:lnTo>
                <a:lnTo>
                  <a:pt x="0" y="0"/>
                </a:lnTo>
                <a:close/>
              </a:path>
            </a:pathLst>
          </a:custGeom>
          <a:blipFill>
            <a:blip r:embed="rId4"/>
            <a:stretch>
              <a:fillRect/>
            </a:stretch>
          </a:blipFill>
        </p:spPr>
      </p:sp>
      <p:sp>
        <p:nvSpPr>
          <p:cNvPr id="13" name="TextBox 13"/>
          <p:cNvSpPr txBox="1"/>
          <p:nvPr/>
        </p:nvSpPr>
        <p:spPr>
          <a:xfrm>
            <a:off x="5040509" y="8117499"/>
            <a:ext cx="6576464" cy="537845"/>
          </a:xfrm>
          <a:prstGeom prst="rect">
            <a:avLst/>
          </a:prstGeom>
        </p:spPr>
        <p:txBody>
          <a:bodyPr lIns="0" tIns="0" rIns="0" bIns="0" rtlCol="0" anchor="t">
            <a:spAutoFit/>
          </a:bodyPr>
          <a:lstStyle/>
          <a:p>
            <a:pPr algn="ctr">
              <a:lnSpc>
                <a:spcPts val="4480"/>
              </a:lnSpc>
              <a:spcBef>
                <a:spcPct val="0"/>
              </a:spcBef>
            </a:pPr>
            <a:r>
              <a:rPr lang="en-US" sz="3200">
                <a:solidFill>
                  <a:srgbClr val="051D40"/>
                </a:solidFill>
                <a:latin typeface="Noto Sans Bold"/>
              </a:rPr>
              <a:t>Khối FIR sau khi thiết kế</a:t>
            </a:r>
          </a:p>
        </p:txBody>
      </p:sp>
      <p:sp>
        <p:nvSpPr>
          <p:cNvPr id="14" name="TextBox 14"/>
          <p:cNvSpPr txBox="1"/>
          <p:nvPr/>
        </p:nvSpPr>
        <p:spPr>
          <a:xfrm>
            <a:off x="1618657" y="1184704"/>
            <a:ext cx="11935245" cy="671018"/>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Thực hiện bộ lọc bằng system verilog</a:t>
            </a:r>
          </a:p>
        </p:txBody>
      </p:sp>
      <p:sp>
        <p:nvSpPr>
          <p:cNvPr id="15" name="TextBox 15"/>
          <p:cNvSpPr txBox="1"/>
          <p:nvPr/>
        </p:nvSpPr>
        <p:spPr>
          <a:xfrm>
            <a:off x="2485137" y="129421"/>
            <a:ext cx="7039863"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a:solidFill>
                  <a:srgbClr val="EB0909"/>
                </a:solidFill>
                <a:latin typeface="Open Sans Extra Bold" panose="020B0604020202020204" charset="0"/>
                <a:ea typeface="Open Sans Extra Bold" panose="020B0604020202020204" charset="0"/>
                <a:cs typeface="Open Sans Extra Bold" panose="020B0604020202020204" charset="0"/>
              </a:rPr>
              <a:t>THIẾT KẾ VÀ MÔ PHỎNG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67766"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400000">
            <a:off x="2176070" y="3509529"/>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2179415" y="4566735"/>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2176070" y="5652366"/>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2176070" y="6788836"/>
            <a:ext cx="643013" cy="570528"/>
          </a:xfrm>
          <a:custGeom>
            <a:avLst/>
            <a:gdLst/>
            <a:ahLst/>
            <a:cxnLst/>
            <a:rect l="l" t="t" r="r" b="b"/>
            <a:pathLst>
              <a:path w="643013" h="570528">
                <a:moveTo>
                  <a:pt x="0" y="0"/>
                </a:moveTo>
                <a:lnTo>
                  <a:pt x="643013" y="0"/>
                </a:lnTo>
                <a:lnTo>
                  <a:pt x="643013" y="570529"/>
                </a:lnTo>
                <a:lnTo>
                  <a:pt x="0" y="570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643344" y="1526300"/>
            <a:ext cx="7780062" cy="1072529"/>
          </a:xfrm>
          <a:prstGeom prst="rect">
            <a:avLst/>
          </a:prstGeom>
        </p:spPr>
        <p:txBody>
          <a:bodyPr lIns="0" tIns="0" rIns="0" bIns="0" rtlCol="0" anchor="t">
            <a:spAutoFit/>
          </a:bodyPr>
          <a:lstStyle/>
          <a:p>
            <a:pPr algn="l">
              <a:lnSpc>
                <a:spcPts val="8733"/>
              </a:lnSpc>
              <a:spcBef>
                <a:spcPct val="0"/>
              </a:spcBef>
            </a:pPr>
            <a:r>
              <a:rPr lang="en-US" sz="6238" dirty="0" err="1">
                <a:solidFill>
                  <a:srgbClr val="2E749B"/>
                </a:solidFill>
                <a:latin typeface="Open Sans Extra Bold"/>
              </a:rPr>
              <a:t>NỘI</a:t>
            </a:r>
            <a:r>
              <a:rPr lang="en-US" sz="6238" dirty="0">
                <a:solidFill>
                  <a:srgbClr val="2E749B"/>
                </a:solidFill>
                <a:latin typeface="Open Sans Extra Bold"/>
              </a:rPr>
              <a:t> DUNG </a:t>
            </a:r>
            <a:r>
              <a:rPr lang="en-US" sz="6238" dirty="0" err="1">
                <a:solidFill>
                  <a:srgbClr val="2E749B"/>
                </a:solidFill>
                <a:latin typeface="Open Sans Extra Bold"/>
              </a:rPr>
              <a:t>CHÍNH</a:t>
            </a:r>
            <a:endParaRPr lang="en-US" sz="6238" dirty="0">
              <a:solidFill>
                <a:srgbClr val="2E749B"/>
              </a:solidFill>
              <a:latin typeface="Open Sans Extra Bold"/>
            </a:endParaRPr>
          </a:p>
        </p:txBody>
      </p:sp>
      <p:sp>
        <p:nvSpPr>
          <p:cNvPr id="13" name="TextBox 13"/>
          <p:cNvSpPr txBox="1"/>
          <p:nvPr/>
        </p:nvSpPr>
        <p:spPr>
          <a:xfrm>
            <a:off x="3124200" y="3323668"/>
            <a:ext cx="5534584"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051D40"/>
                </a:solidFill>
                <a:latin typeface="Open Sans Extra Bold" panose="020B0604020202020204" charset="0"/>
                <a:ea typeface="Open Sans Extra Bold" panose="020B0604020202020204" charset="0"/>
                <a:cs typeface="Open Sans Extra Bold" panose="020B0604020202020204" charset="0"/>
              </a:rPr>
              <a:t>TỔNG</a:t>
            </a:r>
            <a:r>
              <a:rPr lang="en-US" sz="4598" spc="-91" dirty="0">
                <a:solidFill>
                  <a:srgbClr val="051D40"/>
                </a:solidFill>
                <a:latin typeface="Open Sans Extra Bold" panose="020B0604020202020204" charset="0"/>
                <a:ea typeface="Open Sans Extra Bold" panose="020B0604020202020204" charset="0"/>
                <a:cs typeface="Open Sans Extra Bold" panose="020B0604020202020204" charset="0"/>
              </a:rPr>
              <a:t> QUAN</a:t>
            </a:r>
          </a:p>
        </p:txBody>
      </p:sp>
      <p:sp>
        <p:nvSpPr>
          <p:cNvPr id="14" name="TextBox 14"/>
          <p:cNvSpPr txBox="1"/>
          <p:nvPr/>
        </p:nvSpPr>
        <p:spPr>
          <a:xfrm>
            <a:off x="10732125" y="3225774"/>
            <a:ext cx="831680" cy="767774"/>
          </a:xfrm>
          <a:prstGeom prst="rect">
            <a:avLst/>
          </a:prstGeom>
        </p:spPr>
        <p:txBody>
          <a:bodyPr lIns="0" tIns="0" rIns="0" bIns="0" rtlCol="0" anchor="t">
            <a:spAutoFit/>
          </a:bodyPr>
          <a:lstStyle/>
          <a:p>
            <a:pPr algn="r">
              <a:lnSpc>
                <a:spcPts val="6437"/>
              </a:lnSpc>
              <a:spcBef>
                <a:spcPct val="0"/>
              </a:spcBef>
            </a:pPr>
            <a:r>
              <a:rPr lang="en-US" sz="4598" spc="-91" dirty="0">
                <a:solidFill>
                  <a:srgbClr val="051D40"/>
                </a:solidFill>
                <a:latin typeface="Open Sans Extra Bold" panose="020B0604020202020204" charset="0"/>
                <a:ea typeface="Open Sans Extra Bold" panose="020B0604020202020204" charset="0"/>
                <a:cs typeface="Open Sans Extra Bold" panose="020B0604020202020204" charset="0"/>
              </a:rPr>
              <a:t>01</a:t>
            </a:r>
          </a:p>
        </p:txBody>
      </p:sp>
      <p:sp>
        <p:nvSpPr>
          <p:cNvPr id="15" name="TextBox 15"/>
          <p:cNvSpPr txBox="1"/>
          <p:nvPr/>
        </p:nvSpPr>
        <p:spPr>
          <a:xfrm>
            <a:off x="3124200" y="4381758"/>
            <a:ext cx="5213982"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PHẦN</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CỨNG</a:t>
            </a:r>
            <a:endPar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endParaRPr>
          </a:p>
        </p:txBody>
      </p:sp>
      <p:sp>
        <p:nvSpPr>
          <p:cNvPr id="16" name="TextBox 16"/>
          <p:cNvSpPr txBox="1"/>
          <p:nvPr/>
        </p:nvSpPr>
        <p:spPr>
          <a:xfrm>
            <a:off x="10854732" y="4297634"/>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02</a:t>
            </a:r>
          </a:p>
        </p:txBody>
      </p:sp>
      <p:sp>
        <p:nvSpPr>
          <p:cNvPr id="17" name="TextBox 17"/>
          <p:cNvSpPr txBox="1"/>
          <p:nvPr/>
        </p:nvSpPr>
        <p:spPr>
          <a:xfrm>
            <a:off x="3124200" y="5467389"/>
            <a:ext cx="7170848"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endParaRPr>
          </a:p>
        </p:txBody>
      </p:sp>
      <p:sp>
        <p:nvSpPr>
          <p:cNvPr id="18" name="TextBox 18"/>
          <p:cNvSpPr txBox="1"/>
          <p:nvPr/>
        </p:nvSpPr>
        <p:spPr>
          <a:xfrm>
            <a:off x="10854732" y="5467389"/>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03</a:t>
            </a:r>
          </a:p>
        </p:txBody>
      </p:sp>
      <p:sp>
        <p:nvSpPr>
          <p:cNvPr id="19" name="TextBox 19"/>
          <p:cNvSpPr txBox="1"/>
          <p:nvPr/>
        </p:nvSpPr>
        <p:spPr>
          <a:xfrm>
            <a:off x="3124200" y="6603859"/>
            <a:ext cx="5534584"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a:solidFill>
                  <a:srgbClr val="737373"/>
                </a:solidFill>
                <a:latin typeface="Open Sans Extra Bold" panose="020B0604020202020204" charset="0"/>
                <a:ea typeface="Open Sans Extra Bold" panose="020B0604020202020204" charset="0"/>
                <a:cs typeface="Open Sans Extra Bold" panose="020B0604020202020204" charset="0"/>
              </a:rPr>
              <a:t>TỔNG KẾT</a:t>
            </a:r>
          </a:p>
        </p:txBody>
      </p:sp>
      <p:sp>
        <p:nvSpPr>
          <p:cNvPr id="20" name="TextBox 20"/>
          <p:cNvSpPr txBox="1"/>
          <p:nvPr/>
        </p:nvSpPr>
        <p:spPr>
          <a:xfrm>
            <a:off x="10854732" y="6603860"/>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randombar(horizontal)">
                                      <p:cBhvr>
                                        <p:cTn id="69" dur="500"/>
                                        <p:tgtEl>
                                          <p:spTgt spid="8"/>
                                        </p:tgtEl>
                                      </p:cBhvr>
                                    </p:animEffect>
                                  </p:childTnLst>
                                </p:cTn>
                              </p:par>
                              <p:par>
                                <p:cTn id="70" presetID="14" presetClass="entr" presetSubtype="10" fill="hold" grpId="1"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randombar(horizontal)">
                                      <p:cBhvr>
                                        <p:cTn id="72" dur="500"/>
                                        <p:tgtEl>
                                          <p:spTgt spid="13"/>
                                        </p:tgtEl>
                                      </p:cBhvr>
                                    </p:animEffect>
                                  </p:childTnLst>
                                </p:cTn>
                              </p:par>
                              <p:par>
                                <p:cTn id="73" presetID="14" presetClass="entr" presetSubtype="10" fill="hold" grpId="1"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randombar(horizontal)">
                                      <p:cBhvr>
                                        <p:cTn id="7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6" grpId="0"/>
      <p:bldP spid="17" grpId="0"/>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664985" y="1032304"/>
            <a:ext cx="18322627" cy="671018"/>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Tạo các file âm thanh bằng PYTHON để kiểm tra bộ lọc </a:t>
            </a:r>
          </a:p>
        </p:txBody>
      </p:sp>
      <p:grpSp>
        <p:nvGrpSpPr>
          <p:cNvPr id="3" name="Group 3"/>
          <p:cNvGrpSpPr/>
          <p:nvPr/>
        </p:nvGrpSpPr>
        <p:grpSpPr>
          <a:xfrm>
            <a:off x="-1595820" y="-1782102"/>
            <a:ext cx="3564204" cy="356420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7008546" y="0"/>
            <a:ext cx="1279454" cy="10287000"/>
            <a:chOff x="0" y="0"/>
            <a:chExt cx="336975" cy="2709333"/>
          </a:xfrm>
        </p:grpSpPr>
        <p:sp>
          <p:nvSpPr>
            <p:cNvPr id="8" name="Freeform 8"/>
            <p:cNvSpPr/>
            <p:nvPr/>
          </p:nvSpPr>
          <p:spPr>
            <a:xfrm>
              <a:off x="0" y="0"/>
              <a:ext cx="336975" cy="2709333"/>
            </a:xfrm>
            <a:custGeom>
              <a:avLst/>
              <a:gdLst/>
              <a:ahLst/>
              <a:cxnLst/>
              <a:rect l="l" t="t" r="r" b="b"/>
              <a:pathLst>
                <a:path w="336975" h="2709333">
                  <a:moveTo>
                    <a:pt x="0" y="0"/>
                  </a:moveTo>
                  <a:lnTo>
                    <a:pt x="336975" y="0"/>
                  </a:lnTo>
                  <a:lnTo>
                    <a:pt x="336975" y="2709333"/>
                  </a:lnTo>
                  <a:lnTo>
                    <a:pt x="0" y="2709333"/>
                  </a:lnTo>
                  <a:close/>
                </a:path>
              </a:pathLst>
            </a:custGeom>
            <a:solidFill>
              <a:srgbClr val="051D40"/>
            </a:solidFill>
          </p:spPr>
        </p:sp>
        <p:sp>
          <p:nvSpPr>
            <p:cNvPr id="9" name="TextBox 9"/>
            <p:cNvSpPr txBox="1"/>
            <p:nvPr/>
          </p:nvSpPr>
          <p:spPr>
            <a:xfrm>
              <a:off x="0" y="-38100"/>
              <a:ext cx="33697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135014" y="7508521"/>
            <a:ext cx="5512638" cy="55126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45262" y="2032427"/>
            <a:ext cx="10653236"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Faustina"/>
              </a:rPr>
              <a:t>Tách dữ liệu của từng kênh từ dữ liệu gốc.</a:t>
            </a:r>
          </a:p>
        </p:txBody>
      </p:sp>
      <p:sp>
        <p:nvSpPr>
          <p:cNvPr id="14" name="TextBox 14"/>
          <p:cNvSpPr txBox="1"/>
          <p:nvPr/>
        </p:nvSpPr>
        <p:spPr>
          <a:xfrm>
            <a:off x="245262" y="2701794"/>
            <a:ext cx="11248895"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Faustina"/>
              </a:rPr>
              <a:t>Chuyển từ miền thời gian về miền tần số  bằng FFT.</a:t>
            </a:r>
          </a:p>
        </p:txBody>
      </p:sp>
      <p:sp>
        <p:nvSpPr>
          <p:cNvPr id="15" name="TextBox 15"/>
          <p:cNvSpPr txBox="1"/>
          <p:nvPr/>
        </p:nvSpPr>
        <p:spPr>
          <a:xfrm>
            <a:off x="245262" y="3386959"/>
            <a:ext cx="11720460"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Faustina"/>
              </a:rPr>
              <a:t>Tạo một hàm tạo nhiễu trên một số tần số nhất định.</a:t>
            </a:r>
          </a:p>
        </p:txBody>
      </p:sp>
      <p:sp>
        <p:nvSpPr>
          <p:cNvPr id="16" name="TextBox 16"/>
          <p:cNvSpPr txBox="1"/>
          <p:nvPr/>
        </p:nvSpPr>
        <p:spPr>
          <a:xfrm>
            <a:off x="245262" y="4072124"/>
            <a:ext cx="6117061"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Faustina"/>
              </a:rPr>
              <a:t>Cộng vào tại các tần số ngoài khoảng của bộ lọc.</a:t>
            </a:r>
          </a:p>
        </p:txBody>
      </p:sp>
      <p:sp>
        <p:nvSpPr>
          <p:cNvPr id="17" name="TextBox 17"/>
          <p:cNvSpPr txBox="1"/>
          <p:nvPr/>
        </p:nvSpPr>
        <p:spPr>
          <a:xfrm>
            <a:off x="245262" y="5340854"/>
            <a:ext cx="6117061"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Faustina"/>
              </a:rPr>
              <a:t>Biến đổi ngược lại miền thời gian bằng IFFT.</a:t>
            </a:r>
          </a:p>
        </p:txBody>
      </p:sp>
      <p:sp>
        <p:nvSpPr>
          <p:cNvPr id="18" name="Freeform 18"/>
          <p:cNvSpPr/>
          <p:nvPr/>
        </p:nvSpPr>
        <p:spPr>
          <a:xfrm>
            <a:off x="6105492" y="4643062"/>
            <a:ext cx="11785841" cy="5174596"/>
          </a:xfrm>
          <a:custGeom>
            <a:avLst/>
            <a:gdLst/>
            <a:ahLst/>
            <a:cxnLst/>
            <a:rect l="l" t="t" r="r" b="b"/>
            <a:pathLst>
              <a:path w="11785841" h="5174596">
                <a:moveTo>
                  <a:pt x="0" y="0"/>
                </a:moveTo>
                <a:lnTo>
                  <a:pt x="11785841" y="0"/>
                </a:lnTo>
                <a:lnTo>
                  <a:pt x="11785841" y="5174597"/>
                </a:lnTo>
                <a:lnTo>
                  <a:pt x="0" y="5174597"/>
                </a:lnTo>
                <a:lnTo>
                  <a:pt x="0" y="0"/>
                </a:lnTo>
                <a:close/>
              </a:path>
            </a:pathLst>
          </a:custGeom>
          <a:blipFill>
            <a:blip r:embed="rId4"/>
            <a:stretch>
              <a:fillRect/>
            </a:stretch>
          </a:blipFill>
        </p:spPr>
      </p:sp>
      <p:grpSp>
        <p:nvGrpSpPr>
          <p:cNvPr id="19" name="Group 19"/>
          <p:cNvGrpSpPr/>
          <p:nvPr/>
        </p:nvGrpSpPr>
        <p:grpSpPr>
          <a:xfrm>
            <a:off x="10509359" y="8756630"/>
            <a:ext cx="7138914" cy="501670"/>
            <a:chOff x="0" y="0"/>
            <a:chExt cx="1880208" cy="132127"/>
          </a:xfrm>
        </p:grpSpPr>
        <p:sp>
          <p:nvSpPr>
            <p:cNvPr id="20" name="Freeform 20"/>
            <p:cNvSpPr/>
            <p:nvPr/>
          </p:nvSpPr>
          <p:spPr>
            <a:xfrm>
              <a:off x="0" y="0"/>
              <a:ext cx="1880208" cy="132127"/>
            </a:xfrm>
            <a:custGeom>
              <a:avLst/>
              <a:gdLst/>
              <a:ahLst/>
              <a:cxnLst/>
              <a:rect l="l" t="t" r="r" b="b"/>
              <a:pathLst>
                <a:path w="1880208" h="132127">
                  <a:moveTo>
                    <a:pt x="0" y="0"/>
                  </a:moveTo>
                  <a:lnTo>
                    <a:pt x="1880208" y="0"/>
                  </a:lnTo>
                  <a:lnTo>
                    <a:pt x="1880208" y="132127"/>
                  </a:lnTo>
                  <a:lnTo>
                    <a:pt x="0" y="132127"/>
                  </a:lnTo>
                  <a:close/>
                </a:path>
              </a:pathLst>
            </a:custGeom>
            <a:solidFill>
              <a:srgbClr val="000000">
                <a:alpha val="0"/>
              </a:srgbClr>
            </a:solidFill>
            <a:ln w="38100" cap="sq">
              <a:solidFill>
                <a:srgbClr val="EB0909"/>
              </a:solidFill>
              <a:prstDash val="solid"/>
              <a:miter/>
            </a:ln>
          </p:spPr>
        </p:sp>
        <p:sp>
          <p:nvSpPr>
            <p:cNvPr id="21" name="TextBox 21"/>
            <p:cNvSpPr txBox="1"/>
            <p:nvPr/>
          </p:nvSpPr>
          <p:spPr>
            <a:xfrm>
              <a:off x="0" y="-38100"/>
              <a:ext cx="1880208" cy="170227"/>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032891" y="206539"/>
            <a:ext cx="7635109"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a:solidFill>
                  <a:srgbClr val="EB0909"/>
                </a:solidFill>
                <a:latin typeface="Open Sans Extra Bold" panose="020B0604020202020204" charset="0"/>
                <a:ea typeface="Open Sans Extra Bold" panose="020B0604020202020204" charset="0"/>
                <a:cs typeface="Open Sans Extra Bold" panose="020B0604020202020204" charset="0"/>
              </a:rPr>
              <a:t>THIẾT KẾ VÀ MÔ PHỎNG</a:t>
            </a:r>
          </a:p>
        </p:txBody>
      </p:sp>
      <p:pic>
        <p:nvPicPr>
          <p:cNvPr id="23" name="Hình ảnh 22" descr="Ảnh có chứa văn bản, hàng, Sơ đồ, ảnh chụp màn hình&#10;&#10;Mô tả được tạo tự động">
            <a:extLst>
              <a:ext uri="{FF2B5EF4-FFF2-40B4-BE49-F238E27FC236}">
                <a16:creationId xmlns:a16="http://schemas.microsoft.com/office/drawing/2014/main" id="{FE28DAFA-5BBF-4559-3641-AC7F66A7B87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5741" y="4090007"/>
            <a:ext cx="11600872" cy="53068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P spid="16" grpId="0"/>
      <p:bldP spid="17"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609132" y="1222804"/>
            <a:ext cx="10835600" cy="688973"/>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Mô phỏng bộ lọc trên MODELSIM</a:t>
            </a:r>
          </a:p>
        </p:txBody>
      </p:sp>
      <p:grpSp>
        <p:nvGrpSpPr>
          <p:cNvPr id="3" name="Group 3"/>
          <p:cNvGrpSpPr/>
          <p:nvPr/>
        </p:nvGrpSpPr>
        <p:grpSpPr>
          <a:xfrm>
            <a:off x="-1595820" y="-1782102"/>
            <a:ext cx="3564204" cy="356420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6077661" y="0"/>
            <a:ext cx="2229389" cy="10287000"/>
            <a:chOff x="0" y="0"/>
            <a:chExt cx="587164" cy="2709333"/>
          </a:xfrm>
        </p:grpSpPr>
        <p:sp>
          <p:nvSpPr>
            <p:cNvPr id="8" name="Freeform 8"/>
            <p:cNvSpPr/>
            <p:nvPr/>
          </p:nvSpPr>
          <p:spPr>
            <a:xfrm>
              <a:off x="0" y="0"/>
              <a:ext cx="587164" cy="2709333"/>
            </a:xfrm>
            <a:custGeom>
              <a:avLst/>
              <a:gdLst/>
              <a:ahLst/>
              <a:cxnLst/>
              <a:rect l="l" t="t" r="r" b="b"/>
              <a:pathLst>
                <a:path w="587164" h="2709333">
                  <a:moveTo>
                    <a:pt x="0" y="0"/>
                  </a:moveTo>
                  <a:lnTo>
                    <a:pt x="587164" y="0"/>
                  </a:lnTo>
                  <a:lnTo>
                    <a:pt x="587164" y="2709333"/>
                  </a:lnTo>
                  <a:lnTo>
                    <a:pt x="0" y="2709333"/>
                  </a:lnTo>
                  <a:close/>
                </a:path>
              </a:pathLst>
            </a:custGeom>
            <a:solidFill>
              <a:srgbClr val="051D40"/>
            </a:solidFill>
          </p:spPr>
        </p:sp>
        <p:sp>
          <p:nvSpPr>
            <p:cNvPr id="9" name="TextBox 9"/>
            <p:cNvSpPr txBox="1"/>
            <p:nvPr/>
          </p:nvSpPr>
          <p:spPr>
            <a:xfrm>
              <a:off x="0" y="-38100"/>
              <a:ext cx="587164"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154064" y="7508521"/>
            <a:ext cx="5512638" cy="55126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7034719" y="4694032"/>
            <a:ext cx="7080335" cy="5364836"/>
          </a:xfrm>
          <a:custGeom>
            <a:avLst/>
            <a:gdLst/>
            <a:ahLst/>
            <a:cxnLst/>
            <a:rect l="l" t="t" r="r" b="b"/>
            <a:pathLst>
              <a:path w="7080335" h="5364836">
                <a:moveTo>
                  <a:pt x="0" y="0"/>
                </a:moveTo>
                <a:lnTo>
                  <a:pt x="7080335" y="0"/>
                </a:lnTo>
                <a:lnTo>
                  <a:pt x="7080335" y="5364835"/>
                </a:lnTo>
                <a:lnTo>
                  <a:pt x="0" y="5364835"/>
                </a:lnTo>
                <a:lnTo>
                  <a:pt x="0" y="0"/>
                </a:lnTo>
                <a:close/>
              </a:path>
            </a:pathLst>
          </a:custGeom>
          <a:blipFill>
            <a:blip r:embed="rId4"/>
            <a:stretch>
              <a:fillRect/>
            </a:stretch>
          </a:blipFill>
        </p:spPr>
      </p:sp>
      <p:sp>
        <p:nvSpPr>
          <p:cNvPr id="14" name="TextBox 14"/>
          <p:cNvSpPr txBox="1"/>
          <p:nvPr/>
        </p:nvSpPr>
        <p:spPr>
          <a:xfrm>
            <a:off x="610202" y="2092752"/>
            <a:ext cx="12029965" cy="641985"/>
          </a:xfrm>
          <a:prstGeom prst="rect">
            <a:avLst/>
          </a:prstGeom>
        </p:spPr>
        <p:txBody>
          <a:bodyPr lIns="0" tIns="0" rIns="0" bIns="0" rtlCol="0" anchor="t">
            <a:spAutoFit/>
          </a:bodyPr>
          <a:lstStyle/>
          <a:p>
            <a:pPr marL="0" lvl="0" indent="0" algn="l">
              <a:lnSpc>
                <a:spcPts val="5039"/>
              </a:lnSpc>
              <a:spcBef>
                <a:spcPct val="0"/>
              </a:spcBef>
            </a:pPr>
            <a:r>
              <a:rPr lang="en-US" sz="3599">
                <a:solidFill>
                  <a:srgbClr val="000000"/>
                </a:solidFill>
                <a:latin typeface="Arimo Bold"/>
              </a:rPr>
              <a:t> Tạo tín hiệu nhiễu giả để tạo testbench cho ModelSim</a:t>
            </a:r>
          </a:p>
        </p:txBody>
      </p:sp>
      <p:sp>
        <p:nvSpPr>
          <p:cNvPr id="15" name="TextBox 15"/>
          <p:cNvSpPr txBox="1"/>
          <p:nvPr/>
        </p:nvSpPr>
        <p:spPr>
          <a:xfrm>
            <a:off x="1189650" y="5173579"/>
            <a:ext cx="6327476" cy="547427"/>
          </a:xfrm>
          <a:prstGeom prst="rect">
            <a:avLst/>
          </a:prstGeom>
        </p:spPr>
        <p:txBody>
          <a:bodyPr wrap="square" lIns="0" tIns="0" rIns="0" bIns="0" rtlCol="0" anchor="t">
            <a:spAutoFit/>
          </a:bodyPr>
          <a:lstStyle/>
          <a:p>
            <a:pPr algn="l">
              <a:lnSpc>
                <a:spcPts val="4759"/>
              </a:lnSpc>
              <a:spcBef>
                <a:spcPct val="0"/>
              </a:spcBef>
            </a:pPr>
            <a:r>
              <a:rPr lang="en-US" sz="3399" dirty="0" err="1">
                <a:solidFill>
                  <a:srgbClr val="000000"/>
                </a:solidFill>
                <a:latin typeface="Faustina"/>
              </a:rPr>
              <a:t>Dùng</a:t>
            </a:r>
            <a:r>
              <a:rPr lang="en-US" sz="3399" dirty="0">
                <a:solidFill>
                  <a:srgbClr val="000000"/>
                </a:solidFill>
                <a:latin typeface="Faustina"/>
              </a:rPr>
              <a:t> python </a:t>
            </a:r>
            <a:r>
              <a:rPr lang="en-US" sz="3399" dirty="0" err="1">
                <a:solidFill>
                  <a:srgbClr val="000000"/>
                </a:solidFill>
                <a:latin typeface="Faustina"/>
              </a:rPr>
              <a:t>để</a:t>
            </a:r>
            <a:r>
              <a:rPr lang="en-US" sz="3399" dirty="0">
                <a:solidFill>
                  <a:srgbClr val="000000"/>
                </a:solidFill>
                <a:latin typeface="Faustina"/>
              </a:rPr>
              <a:t> </a:t>
            </a:r>
            <a:r>
              <a:rPr lang="en-US" sz="3399" dirty="0" err="1">
                <a:solidFill>
                  <a:srgbClr val="000000"/>
                </a:solidFill>
                <a:latin typeface="Faustina"/>
              </a:rPr>
              <a:t>tạo</a:t>
            </a:r>
            <a:r>
              <a:rPr lang="en-US" sz="3399" dirty="0">
                <a:solidFill>
                  <a:srgbClr val="000000"/>
                </a:solidFill>
                <a:latin typeface="Faustina"/>
              </a:rPr>
              <a:t> </a:t>
            </a:r>
            <a:r>
              <a:rPr lang="en-US" sz="3399" dirty="0" err="1">
                <a:solidFill>
                  <a:srgbClr val="000000"/>
                </a:solidFill>
                <a:latin typeface="Faustina"/>
              </a:rPr>
              <a:t>mẫu</a:t>
            </a:r>
            <a:r>
              <a:rPr lang="en-US" sz="3399" dirty="0">
                <a:solidFill>
                  <a:srgbClr val="000000"/>
                </a:solidFill>
                <a:latin typeface="Faustina"/>
              </a:rPr>
              <a:t> test. </a:t>
            </a:r>
          </a:p>
        </p:txBody>
      </p:sp>
      <p:sp>
        <p:nvSpPr>
          <p:cNvPr id="16" name="TextBox 16"/>
          <p:cNvSpPr txBox="1"/>
          <p:nvPr/>
        </p:nvSpPr>
        <p:spPr>
          <a:xfrm>
            <a:off x="1189649" y="5960664"/>
            <a:ext cx="4955876" cy="1463221"/>
          </a:xfrm>
          <a:prstGeom prst="rect">
            <a:avLst/>
          </a:prstGeom>
        </p:spPr>
        <p:txBody>
          <a:bodyPr wrap="square" lIns="0" tIns="0" rIns="0" bIns="0" rtlCol="0" anchor="t">
            <a:spAutoFit/>
          </a:bodyPr>
          <a:lstStyle/>
          <a:p>
            <a:pPr algn="l">
              <a:lnSpc>
                <a:spcPct val="150000"/>
              </a:lnSpc>
              <a:spcBef>
                <a:spcPct val="0"/>
              </a:spcBef>
            </a:pPr>
            <a:r>
              <a:rPr lang="en-US" sz="3399" dirty="0" err="1">
                <a:solidFill>
                  <a:srgbClr val="000000"/>
                </a:solidFill>
                <a:latin typeface="Faustina"/>
              </a:rPr>
              <a:t>Lẫy</a:t>
            </a:r>
            <a:r>
              <a:rPr lang="en-US" sz="3399" dirty="0">
                <a:solidFill>
                  <a:srgbClr val="000000"/>
                </a:solidFill>
                <a:latin typeface="Faustina"/>
              </a:rPr>
              <a:t> </a:t>
            </a:r>
            <a:r>
              <a:rPr lang="en-US" sz="3399" dirty="0" err="1">
                <a:solidFill>
                  <a:srgbClr val="000000"/>
                </a:solidFill>
                <a:latin typeface="Faustina"/>
              </a:rPr>
              <a:t>các</a:t>
            </a:r>
            <a:r>
              <a:rPr lang="en-US" sz="3399" dirty="0">
                <a:solidFill>
                  <a:srgbClr val="000000"/>
                </a:solidFill>
                <a:latin typeface="Faustina"/>
              </a:rPr>
              <a:t> </a:t>
            </a:r>
            <a:r>
              <a:rPr lang="en-US" sz="3399" dirty="0" err="1">
                <a:solidFill>
                  <a:srgbClr val="000000"/>
                </a:solidFill>
                <a:latin typeface="Faustina"/>
              </a:rPr>
              <a:t>mẫu</a:t>
            </a:r>
            <a:r>
              <a:rPr lang="en-US" sz="3399" dirty="0">
                <a:solidFill>
                  <a:srgbClr val="000000"/>
                </a:solidFill>
                <a:latin typeface="Faustina"/>
              </a:rPr>
              <a:t> </a:t>
            </a:r>
            <a:r>
              <a:rPr lang="en-US" sz="3399" dirty="0" err="1">
                <a:solidFill>
                  <a:srgbClr val="000000"/>
                </a:solidFill>
                <a:latin typeface="Faustina"/>
              </a:rPr>
              <a:t>của</a:t>
            </a:r>
            <a:r>
              <a:rPr lang="en-US" sz="3399" dirty="0">
                <a:solidFill>
                  <a:srgbClr val="000000"/>
                </a:solidFill>
                <a:latin typeface="Faustina"/>
              </a:rPr>
              <a:t> </a:t>
            </a:r>
            <a:r>
              <a:rPr lang="en-US" sz="3399" dirty="0" err="1">
                <a:solidFill>
                  <a:srgbClr val="000000"/>
                </a:solidFill>
                <a:latin typeface="Faustina"/>
              </a:rPr>
              <a:t>nó</a:t>
            </a:r>
            <a:r>
              <a:rPr lang="en-US" sz="3399" dirty="0">
                <a:solidFill>
                  <a:srgbClr val="000000"/>
                </a:solidFill>
                <a:latin typeface="Faustina"/>
              </a:rPr>
              <a:t> </a:t>
            </a:r>
            <a:r>
              <a:rPr lang="en-US" sz="3399" dirty="0" err="1">
                <a:solidFill>
                  <a:srgbClr val="000000"/>
                </a:solidFill>
                <a:latin typeface="Faustina"/>
              </a:rPr>
              <a:t>để</a:t>
            </a:r>
            <a:r>
              <a:rPr lang="en-US" sz="3399" dirty="0">
                <a:solidFill>
                  <a:srgbClr val="000000"/>
                </a:solidFill>
                <a:latin typeface="Faustina"/>
              </a:rPr>
              <a:t> </a:t>
            </a:r>
            <a:r>
              <a:rPr lang="en-US" sz="3399" dirty="0" err="1">
                <a:solidFill>
                  <a:srgbClr val="000000"/>
                </a:solidFill>
                <a:latin typeface="Faustina"/>
              </a:rPr>
              <a:t>tạo</a:t>
            </a:r>
            <a:r>
              <a:rPr lang="en-US" sz="3399" dirty="0">
                <a:solidFill>
                  <a:srgbClr val="000000"/>
                </a:solidFill>
                <a:latin typeface="Faustina"/>
              </a:rPr>
              <a:t> testbench </a:t>
            </a:r>
            <a:r>
              <a:rPr lang="en-US" sz="3399" dirty="0" err="1">
                <a:solidFill>
                  <a:srgbClr val="000000"/>
                </a:solidFill>
                <a:latin typeface="Faustina"/>
              </a:rPr>
              <a:t>cho</a:t>
            </a:r>
            <a:r>
              <a:rPr lang="en-US" sz="3399" dirty="0">
                <a:solidFill>
                  <a:srgbClr val="000000"/>
                </a:solidFill>
                <a:latin typeface="Faustina"/>
              </a:rPr>
              <a:t> </a:t>
            </a:r>
            <a:r>
              <a:rPr lang="en-US" sz="3399" dirty="0" err="1">
                <a:solidFill>
                  <a:srgbClr val="000000"/>
                </a:solidFill>
                <a:latin typeface="Faustina"/>
              </a:rPr>
              <a:t>ModelSim</a:t>
            </a:r>
            <a:r>
              <a:rPr lang="en-US" sz="3399" dirty="0">
                <a:solidFill>
                  <a:srgbClr val="000000"/>
                </a:solidFill>
                <a:latin typeface="Faustina"/>
              </a:rPr>
              <a:t>. </a:t>
            </a:r>
          </a:p>
        </p:txBody>
      </p:sp>
      <p:sp>
        <p:nvSpPr>
          <p:cNvPr id="17" name="TextBox 17"/>
          <p:cNvSpPr txBox="1"/>
          <p:nvPr/>
        </p:nvSpPr>
        <p:spPr>
          <a:xfrm>
            <a:off x="0" y="2941430"/>
            <a:ext cx="11907809" cy="580391"/>
          </a:xfrm>
          <a:prstGeom prst="rect">
            <a:avLst/>
          </a:prstGeom>
        </p:spPr>
        <p:txBody>
          <a:bodyPr lIns="0" tIns="0" rIns="0" bIns="0" rtlCol="0" anchor="t">
            <a:spAutoFit/>
          </a:bodyPr>
          <a:lstStyle/>
          <a:p>
            <a:pPr marL="734051" lvl="1" indent="-367026" algn="l">
              <a:lnSpc>
                <a:spcPts val="4759"/>
              </a:lnSpc>
              <a:buFont typeface="Arial"/>
              <a:buChar char="•"/>
            </a:pPr>
            <a:r>
              <a:rPr lang="en-US" sz="3399">
                <a:solidFill>
                  <a:srgbClr val="000000"/>
                </a:solidFill>
                <a:latin typeface="Noto Sans Italics"/>
              </a:rPr>
              <a:t>Biên độ của tần số 2kHZ là 20000 và 20kHz là 10000.</a:t>
            </a:r>
          </a:p>
        </p:txBody>
      </p:sp>
      <p:sp>
        <p:nvSpPr>
          <p:cNvPr id="18" name="TextBox 18"/>
          <p:cNvSpPr txBox="1"/>
          <p:nvPr/>
        </p:nvSpPr>
        <p:spPr>
          <a:xfrm>
            <a:off x="3032891" y="206539"/>
            <a:ext cx="7177909"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a:solidFill>
                  <a:srgbClr val="EB0909"/>
                </a:solidFill>
                <a:latin typeface="Open Sans Extra Bold" panose="020B0604020202020204" charset="0"/>
                <a:ea typeface="Open Sans Extra Bold" panose="020B0604020202020204" charset="0"/>
                <a:cs typeface="Open Sans Extra Bold" panose="020B0604020202020204" charset="0"/>
              </a:rPr>
              <a:t>THIẾT KẾ VÀ MÔ PHỎNG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95820" y="-1782102"/>
            <a:ext cx="3564204" cy="356420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807083" y="0"/>
            <a:ext cx="4499967" cy="10287000"/>
            <a:chOff x="0" y="0"/>
            <a:chExt cx="1185177" cy="2709333"/>
          </a:xfrm>
        </p:grpSpPr>
        <p:sp>
          <p:nvSpPr>
            <p:cNvPr id="7" name="Freeform 7"/>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8" name="TextBox 8"/>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154064" y="7508521"/>
            <a:ext cx="5512638" cy="55126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8133731" y="2795079"/>
            <a:ext cx="6369924" cy="7469761"/>
          </a:xfrm>
          <a:custGeom>
            <a:avLst/>
            <a:gdLst/>
            <a:ahLst/>
            <a:cxnLst/>
            <a:rect l="l" t="t" r="r" b="b"/>
            <a:pathLst>
              <a:path w="6369924" h="7469761">
                <a:moveTo>
                  <a:pt x="0" y="0"/>
                </a:moveTo>
                <a:lnTo>
                  <a:pt x="6369924" y="0"/>
                </a:lnTo>
                <a:lnTo>
                  <a:pt x="6369924" y="7469761"/>
                </a:lnTo>
                <a:lnTo>
                  <a:pt x="0" y="7469761"/>
                </a:lnTo>
                <a:lnTo>
                  <a:pt x="0" y="0"/>
                </a:lnTo>
                <a:close/>
              </a:path>
            </a:pathLst>
          </a:custGeom>
          <a:blipFill>
            <a:blip r:embed="rId4"/>
            <a:stretch>
              <a:fillRect l="-1323" r="-112844"/>
            </a:stretch>
          </a:blipFill>
        </p:spPr>
      </p:sp>
      <p:sp>
        <p:nvSpPr>
          <p:cNvPr id="13" name="TextBox 13"/>
          <p:cNvSpPr txBox="1"/>
          <p:nvPr/>
        </p:nvSpPr>
        <p:spPr>
          <a:xfrm>
            <a:off x="767672" y="1886394"/>
            <a:ext cx="13039410" cy="641985"/>
          </a:xfrm>
          <a:prstGeom prst="rect">
            <a:avLst/>
          </a:prstGeom>
        </p:spPr>
        <p:txBody>
          <a:bodyPr lIns="0" tIns="0" rIns="0" bIns="0" rtlCol="0" anchor="t">
            <a:spAutoFit/>
          </a:bodyPr>
          <a:lstStyle/>
          <a:p>
            <a:pPr marL="0" lvl="0" indent="0" algn="l">
              <a:lnSpc>
                <a:spcPts val="5039"/>
              </a:lnSpc>
              <a:spcBef>
                <a:spcPct val="0"/>
              </a:spcBef>
            </a:pPr>
            <a:r>
              <a:rPr lang="en-US" sz="3599">
                <a:solidFill>
                  <a:srgbClr val="000000"/>
                </a:solidFill>
                <a:latin typeface="Arimo Bold"/>
              </a:rPr>
              <a:t> Tạo tín hiệu nhiễu giả để tạo testbench cho ModelSim</a:t>
            </a:r>
          </a:p>
        </p:txBody>
      </p:sp>
      <p:sp>
        <p:nvSpPr>
          <p:cNvPr id="14" name="TextBox 14"/>
          <p:cNvSpPr txBox="1"/>
          <p:nvPr/>
        </p:nvSpPr>
        <p:spPr>
          <a:xfrm>
            <a:off x="1365203" y="4689746"/>
            <a:ext cx="6119039" cy="1180466"/>
          </a:xfrm>
          <a:prstGeom prst="rect">
            <a:avLst/>
          </a:prstGeom>
        </p:spPr>
        <p:txBody>
          <a:bodyPr lIns="0" tIns="0" rIns="0" bIns="0" rtlCol="0" anchor="t">
            <a:spAutoFit/>
          </a:bodyPr>
          <a:lstStyle/>
          <a:p>
            <a:pPr algn="l">
              <a:lnSpc>
                <a:spcPts val="4759"/>
              </a:lnSpc>
              <a:spcBef>
                <a:spcPct val="0"/>
              </a:spcBef>
            </a:pPr>
            <a:r>
              <a:rPr lang="en-US" sz="3399">
                <a:solidFill>
                  <a:srgbClr val="000000"/>
                </a:solidFill>
                <a:latin typeface="Faustina"/>
              </a:rPr>
              <a:t>Lẫy các mẫu của để tạo testbench cho ModelSim. </a:t>
            </a:r>
          </a:p>
        </p:txBody>
      </p:sp>
      <p:sp>
        <p:nvSpPr>
          <p:cNvPr id="15" name="TextBox 15"/>
          <p:cNvSpPr txBox="1"/>
          <p:nvPr/>
        </p:nvSpPr>
        <p:spPr>
          <a:xfrm>
            <a:off x="1609132" y="1093129"/>
            <a:ext cx="10720571" cy="688973"/>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Mô phỏng bộ lọc trên MODELSIM</a:t>
            </a:r>
          </a:p>
        </p:txBody>
      </p:sp>
      <p:sp>
        <p:nvSpPr>
          <p:cNvPr id="16" name="TextBox 16"/>
          <p:cNvSpPr txBox="1"/>
          <p:nvPr/>
        </p:nvSpPr>
        <p:spPr>
          <a:xfrm>
            <a:off x="3032891" y="206539"/>
            <a:ext cx="7101709"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95820" y="-1782102"/>
            <a:ext cx="3564204" cy="356420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807083" y="0"/>
            <a:ext cx="4499967" cy="10287000"/>
            <a:chOff x="0" y="0"/>
            <a:chExt cx="1185177" cy="2709333"/>
          </a:xfrm>
        </p:grpSpPr>
        <p:sp>
          <p:nvSpPr>
            <p:cNvPr id="7" name="Freeform 7"/>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8" name="TextBox 8"/>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154064" y="7508521"/>
            <a:ext cx="5512638" cy="55126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968384" y="2138748"/>
            <a:ext cx="13185681" cy="7458421"/>
          </a:xfrm>
          <a:custGeom>
            <a:avLst/>
            <a:gdLst/>
            <a:ahLst/>
            <a:cxnLst/>
            <a:rect l="l" t="t" r="r" b="b"/>
            <a:pathLst>
              <a:path w="13185681" h="7458421">
                <a:moveTo>
                  <a:pt x="0" y="0"/>
                </a:moveTo>
                <a:lnTo>
                  <a:pt x="13185680" y="0"/>
                </a:lnTo>
                <a:lnTo>
                  <a:pt x="13185680" y="7458421"/>
                </a:lnTo>
                <a:lnTo>
                  <a:pt x="0" y="7458421"/>
                </a:lnTo>
                <a:lnTo>
                  <a:pt x="0" y="0"/>
                </a:lnTo>
                <a:close/>
              </a:path>
            </a:pathLst>
          </a:custGeom>
          <a:blipFill>
            <a:blip r:embed="rId4"/>
            <a:stretch>
              <a:fillRect/>
            </a:stretch>
          </a:blipFill>
        </p:spPr>
      </p:sp>
      <p:sp>
        <p:nvSpPr>
          <p:cNvPr id="13" name="TextBox 13"/>
          <p:cNvSpPr txBox="1"/>
          <p:nvPr/>
        </p:nvSpPr>
        <p:spPr>
          <a:xfrm>
            <a:off x="5424223" y="9540019"/>
            <a:ext cx="6627019"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Noto Sans Bold"/>
              </a:rPr>
              <a:t>Tín hiệu sau khi đi qua bộ lọc FIR</a:t>
            </a:r>
          </a:p>
        </p:txBody>
      </p:sp>
      <p:sp>
        <p:nvSpPr>
          <p:cNvPr id="14" name="TextBox 14"/>
          <p:cNvSpPr txBox="1"/>
          <p:nvPr/>
        </p:nvSpPr>
        <p:spPr>
          <a:xfrm>
            <a:off x="1609132" y="1222804"/>
            <a:ext cx="10490511" cy="688973"/>
          </a:xfrm>
          <a:prstGeom prst="rect">
            <a:avLst/>
          </a:prstGeom>
        </p:spPr>
        <p:txBody>
          <a:bodyPr wrap="square" lIns="0" tIns="0" rIns="0" bIns="0" rtlCol="0" anchor="t">
            <a:spAutoFit/>
          </a:bodyPr>
          <a:lstStyle/>
          <a:p>
            <a:pPr marL="0" lvl="0" indent="0" algn="l">
              <a:lnSpc>
                <a:spcPts val="5600"/>
              </a:lnSpc>
              <a:spcBef>
                <a:spcPct val="0"/>
              </a:spcBef>
            </a:pP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Mô</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phỏng</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bộ</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lọc</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trên</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MODELSIM</a:t>
            </a:r>
            <a:endPar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endParaRPr>
          </a:p>
        </p:txBody>
      </p:sp>
      <p:sp>
        <p:nvSpPr>
          <p:cNvPr id="15" name="TextBox 15"/>
          <p:cNvSpPr txBox="1"/>
          <p:nvPr/>
        </p:nvSpPr>
        <p:spPr>
          <a:xfrm>
            <a:off x="3032891" y="206539"/>
            <a:ext cx="6949309"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95820" y="-1782102"/>
            <a:ext cx="3564204" cy="356420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4092833" y="0"/>
            <a:ext cx="4214217" cy="10287000"/>
            <a:chOff x="0" y="0"/>
            <a:chExt cx="1109917" cy="2709333"/>
          </a:xfrm>
        </p:grpSpPr>
        <p:sp>
          <p:nvSpPr>
            <p:cNvPr id="7" name="Freeform 7"/>
            <p:cNvSpPr/>
            <p:nvPr/>
          </p:nvSpPr>
          <p:spPr>
            <a:xfrm>
              <a:off x="0" y="0"/>
              <a:ext cx="1109917" cy="2709333"/>
            </a:xfrm>
            <a:custGeom>
              <a:avLst/>
              <a:gdLst/>
              <a:ahLst/>
              <a:cxnLst/>
              <a:rect l="l" t="t" r="r" b="b"/>
              <a:pathLst>
                <a:path w="1109917" h="2709333">
                  <a:moveTo>
                    <a:pt x="0" y="0"/>
                  </a:moveTo>
                  <a:lnTo>
                    <a:pt x="1109917" y="0"/>
                  </a:lnTo>
                  <a:lnTo>
                    <a:pt x="1109917" y="2709333"/>
                  </a:lnTo>
                  <a:lnTo>
                    <a:pt x="0" y="2709333"/>
                  </a:lnTo>
                  <a:close/>
                </a:path>
              </a:pathLst>
            </a:custGeom>
            <a:solidFill>
              <a:srgbClr val="051D40"/>
            </a:solidFill>
          </p:spPr>
        </p:sp>
        <p:sp>
          <p:nvSpPr>
            <p:cNvPr id="8" name="TextBox 8"/>
            <p:cNvSpPr txBox="1"/>
            <p:nvPr/>
          </p:nvSpPr>
          <p:spPr>
            <a:xfrm>
              <a:off x="0" y="-38100"/>
              <a:ext cx="1109917"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154064" y="7508521"/>
            <a:ext cx="5512638" cy="55126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4187421" y="3551377"/>
            <a:ext cx="8572366" cy="6503174"/>
          </a:xfrm>
          <a:custGeom>
            <a:avLst/>
            <a:gdLst/>
            <a:ahLst/>
            <a:cxnLst/>
            <a:rect l="l" t="t" r="r" b="b"/>
            <a:pathLst>
              <a:path w="8572366" h="6503174">
                <a:moveTo>
                  <a:pt x="0" y="0"/>
                </a:moveTo>
                <a:lnTo>
                  <a:pt x="8572365" y="0"/>
                </a:lnTo>
                <a:lnTo>
                  <a:pt x="8572365" y="6503174"/>
                </a:lnTo>
                <a:lnTo>
                  <a:pt x="0" y="6503174"/>
                </a:lnTo>
                <a:lnTo>
                  <a:pt x="0" y="0"/>
                </a:lnTo>
                <a:close/>
              </a:path>
            </a:pathLst>
          </a:custGeom>
          <a:blipFill>
            <a:blip r:embed="rId4"/>
            <a:stretch>
              <a:fillRect/>
            </a:stretch>
          </a:blipFill>
        </p:spPr>
      </p:sp>
      <p:sp>
        <p:nvSpPr>
          <p:cNvPr id="13" name="TextBox 13"/>
          <p:cNvSpPr txBox="1"/>
          <p:nvPr/>
        </p:nvSpPr>
        <p:spPr>
          <a:xfrm>
            <a:off x="186282" y="2013612"/>
            <a:ext cx="12029965" cy="641985"/>
          </a:xfrm>
          <a:prstGeom prst="rect">
            <a:avLst/>
          </a:prstGeom>
        </p:spPr>
        <p:txBody>
          <a:bodyPr lIns="0" tIns="0" rIns="0" bIns="0" rtlCol="0" anchor="t">
            <a:spAutoFit/>
          </a:bodyPr>
          <a:lstStyle/>
          <a:p>
            <a:pPr marL="0" lvl="0" indent="0" algn="l">
              <a:lnSpc>
                <a:spcPts val="5039"/>
              </a:lnSpc>
              <a:spcBef>
                <a:spcPct val="0"/>
              </a:spcBef>
            </a:pPr>
            <a:r>
              <a:rPr lang="en-US" sz="3599">
                <a:solidFill>
                  <a:srgbClr val="000000"/>
                </a:solidFill>
                <a:latin typeface="Arimo Bold"/>
              </a:rPr>
              <a:t> Tạo tín hiệu nhiễu giả để tạo testbench cho ModelSim</a:t>
            </a:r>
          </a:p>
        </p:txBody>
      </p:sp>
      <p:sp>
        <p:nvSpPr>
          <p:cNvPr id="14" name="TextBox 14"/>
          <p:cNvSpPr txBox="1"/>
          <p:nvPr/>
        </p:nvSpPr>
        <p:spPr>
          <a:xfrm>
            <a:off x="186282" y="2779423"/>
            <a:ext cx="14073783"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Noto Sans Italics"/>
              </a:rPr>
              <a:t> Biên độ của tần số 2kHZ là 20000 , 20kHz là 10000 và 80kHz là 5000.</a:t>
            </a:r>
          </a:p>
        </p:txBody>
      </p:sp>
      <p:sp>
        <p:nvSpPr>
          <p:cNvPr id="15" name="TextBox 15"/>
          <p:cNvSpPr txBox="1"/>
          <p:nvPr/>
        </p:nvSpPr>
        <p:spPr>
          <a:xfrm>
            <a:off x="1609132" y="1222804"/>
            <a:ext cx="10835600" cy="688973"/>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Mô phỏng bộ lọc trên MODELSIM</a:t>
            </a:r>
          </a:p>
        </p:txBody>
      </p:sp>
      <p:sp>
        <p:nvSpPr>
          <p:cNvPr id="16" name="TextBox 16"/>
          <p:cNvSpPr txBox="1"/>
          <p:nvPr/>
        </p:nvSpPr>
        <p:spPr>
          <a:xfrm>
            <a:off x="3032891" y="206539"/>
            <a:ext cx="7177909"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a:solidFill>
                  <a:srgbClr val="EB0909"/>
                </a:solidFill>
                <a:latin typeface="Open Sans Extra Bold" panose="020B0604020202020204" charset="0"/>
                <a:ea typeface="Open Sans Extra Bold" panose="020B0604020202020204" charset="0"/>
                <a:cs typeface="Open Sans Extra Bold" panose="020B0604020202020204" charset="0"/>
              </a:rPr>
              <a:t>THIẾT KẾ VÀ MÔ PHỎNG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95820" y="-1782102"/>
            <a:ext cx="3564204" cy="356420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4092833" y="0"/>
            <a:ext cx="4214217" cy="10287000"/>
            <a:chOff x="0" y="0"/>
            <a:chExt cx="1109917" cy="2709333"/>
          </a:xfrm>
        </p:grpSpPr>
        <p:sp>
          <p:nvSpPr>
            <p:cNvPr id="7" name="Freeform 7"/>
            <p:cNvSpPr/>
            <p:nvPr/>
          </p:nvSpPr>
          <p:spPr>
            <a:xfrm>
              <a:off x="0" y="0"/>
              <a:ext cx="1109917" cy="2709333"/>
            </a:xfrm>
            <a:custGeom>
              <a:avLst/>
              <a:gdLst/>
              <a:ahLst/>
              <a:cxnLst/>
              <a:rect l="l" t="t" r="r" b="b"/>
              <a:pathLst>
                <a:path w="1109917" h="2709333">
                  <a:moveTo>
                    <a:pt x="0" y="0"/>
                  </a:moveTo>
                  <a:lnTo>
                    <a:pt x="1109917" y="0"/>
                  </a:lnTo>
                  <a:lnTo>
                    <a:pt x="1109917" y="2709333"/>
                  </a:lnTo>
                  <a:lnTo>
                    <a:pt x="0" y="2709333"/>
                  </a:lnTo>
                  <a:close/>
                </a:path>
              </a:pathLst>
            </a:custGeom>
            <a:solidFill>
              <a:srgbClr val="051D40"/>
            </a:solidFill>
          </p:spPr>
        </p:sp>
        <p:sp>
          <p:nvSpPr>
            <p:cNvPr id="8" name="TextBox 8"/>
            <p:cNvSpPr txBox="1"/>
            <p:nvPr/>
          </p:nvSpPr>
          <p:spPr>
            <a:xfrm>
              <a:off x="0" y="-38100"/>
              <a:ext cx="1109917"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154064" y="7508521"/>
            <a:ext cx="5512638" cy="55126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609132" y="1222804"/>
            <a:ext cx="10835600" cy="688973"/>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Mô phỏng bộ lọc trên MODELSIM</a:t>
            </a:r>
          </a:p>
        </p:txBody>
      </p:sp>
      <p:sp>
        <p:nvSpPr>
          <p:cNvPr id="14" name="TextBox 14"/>
          <p:cNvSpPr txBox="1"/>
          <p:nvPr/>
        </p:nvSpPr>
        <p:spPr>
          <a:xfrm>
            <a:off x="3032891" y="206539"/>
            <a:ext cx="7177909"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
        <p:nvSpPr>
          <p:cNvPr id="15" name="Freeform 12"/>
          <p:cNvSpPr/>
          <p:nvPr/>
        </p:nvSpPr>
        <p:spPr>
          <a:xfrm>
            <a:off x="1028700" y="2145898"/>
            <a:ext cx="16116299" cy="7289385"/>
          </a:xfrm>
          <a:custGeom>
            <a:avLst/>
            <a:gdLst/>
            <a:ahLst/>
            <a:cxnLst/>
            <a:rect l="l" t="t" r="r" b="b"/>
            <a:pathLst>
              <a:path w="15683069" h="7688777">
                <a:moveTo>
                  <a:pt x="0" y="0"/>
                </a:moveTo>
                <a:lnTo>
                  <a:pt x="15683069" y="0"/>
                </a:lnTo>
                <a:lnTo>
                  <a:pt x="15683069" y="7688777"/>
                </a:lnTo>
                <a:lnTo>
                  <a:pt x="0" y="7688777"/>
                </a:lnTo>
                <a:lnTo>
                  <a:pt x="0" y="0"/>
                </a:lnTo>
                <a:close/>
              </a:path>
            </a:pathLst>
          </a:custGeom>
          <a:blipFill>
            <a:blip r:embed="rId4"/>
            <a:stretch>
              <a:fillRect/>
            </a:stretch>
          </a:blipFill>
        </p:spPr>
      </p:sp>
      <p:sp>
        <p:nvSpPr>
          <p:cNvPr id="16" name="Hộp Văn bản 15">
            <a:extLst>
              <a:ext uri="{FF2B5EF4-FFF2-40B4-BE49-F238E27FC236}">
                <a16:creationId xmlns:a16="http://schemas.microsoft.com/office/drawing/2014/main" id="{DBC4FC69-9FED-B6F1-B985-F7AE0E635764}"/>
              </a:ext>
            </a:extLst>
          </p:cNvPr>
          <p:cNvSpPr txBox="1"/>
          <p:nvPr/>
        </p:nvSpPr>
        <p:spPr>
          <a:xfrm>
            <a:off x="2020987" y="9281766"/>
            <a:ext cx="11610474" cy="752257"/>
          </a:xfrm>
          <a:prstGeom prst="rect">
            <a:avLst/>
          </a:prstGeom>
          <a:noFill/>
        </p:spPr>
        <p:txBody>
          <a:bodyPr wrap="square">
            <a:spAutoFit/>
          </a:bodyPr>
          <a:lstStyle/>
          <a:p>
            <a:pPr algn="ctr">
              <a:lnSpc>
                <a:spcPct val="150000"/>
              </a:lnSpc>
              <a:spcAft>
                <a:spcPts val="1000"/>
              </a:spcAft>
            </a:pP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Tín</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hiệu</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sau</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khi</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đi</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qua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bộ</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lọc</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FIR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95820" y="-1782102"/>
            <a:ext cx="3564204" cy="356420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4092833" y="0"/>
            <a:ext cx="4214217" cy="10287000"/>
            <a:chOff x="0" y="0"/>
            <a:chExt cx="1109917" cy="2709333"/>
          </a:xfrm>
        </p:grpSpPr>
        <p:sp>
          <p:nvSpPr>
            <p:cNvPr id="7" name="Freeform 7"/>
            <p:cNvSpPr/>
            <p:nvPr/>
          </p:nvSpPr>
          <p:spPr>
            <a:xfrm>
              <a:off x="0" y="0"/>
              <a:ext cx="1109917" cy="2709333"/>
            </a:xfrm>
            <a:custGeom>
              <a:avLst/>
              <a:gdLst/>
              <a:ahLst/>
              <a:cxnLst/>
              <a:rect l="l" t="t" r="r" b="b"/>
              <a:pathLst>
                <a:path w="1109917" h="2709333">
                  <a:moveTo>
                    <a:pt x="0" y="0"/>
                  </a:moveTo>
                  <a:lnTo>
                    <a:pt x="1109917" y="0"/>
                  </a:lnTo>
                  <a:lnTo>
                    <a:pt x="1109917" y="2709333"/>
                  </a:lnTo>
                  <a:lnTo>
                    <a:pt x="0" y="2709333"/>
                  </a:lnTo>
                  <a:close/>
                </a:path>
              </a:pathLst>
            </a:custGeom>
            <a:solidFill>
              <a:srgbClr val="051D40"/>
            </a:solidFill>
          </p:spPr>
        </p:sp>
        <p:sp>
          <p:nvSpPr>
            <p:cNvPr id="8" name="TextBox 8"/>
            <p:cNvSpPr txBox="1"/>
            <p:nvPr/>
          </p:nvSpPr>
          <p:spPr>
            <a:xfrm>
              <a:off x="0" y="-38100"/>
              <a:ext cx="1109917"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154064" y="7508521"/>
            <a:ext cx="5512638" cy="55126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609132" y="1222804"/>
            <a:ext cx="10835600" cy="688973"/>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Mô phỏng bộ lọc trên MODELSIM</a:t>
            </a:r>
          </a:p>
        </p:txBody>
      </p:sp>
      <p:sp>
        <p:nvSpPr>
          <p:cNvPr id="14" name="TextBox 14"/>
          <p:cNvSpPr txBox="1"/>
          <p:nvPr/>
        </p:nvSpPr>
        <p:spPr>
          <a:xfrm>
            <a:off x="3032891" y="206539"/>
            <a:ext cx="7177909"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pic>
        <p:nvPicPr>
          <p:cNvPr id="15" name="Hình ảnh 14" descr="Ảnh có chứa văn bản, ảnh chụp màn hình, màn hình, phần mềm&#10;&#10;Mô tả được tạo tự động">
            <a:extLst>
              <a:ext uri="{FF2B5EF4-FFF2-40B4-BE49-F238E27FC236}">
                <a16:creationId xmlns:a16="http://schemas.microsoft.com/office/drawing/2014/main" id="{4DFE2252-4FF7-7ACB-C085-CFD160FE2884}"/>
              </a:ext>
            </a:extLst>
          </p:cNvPr>
          <p:cNvPicPr>
            <a:picLocks noChangeAspect="1"/>
          </p:cNvPicPr>
          <p:nvPr/>
        </p:nvPicPr>
        <p:blipFill rotWithShape="1">
          <a:blip r:embed="rId4"/>
          <a:srcRect t="9566"/>
          <a:stretch/>
        </p:blipFill>
        <p:spPr bwMode="auto">
          <a:xfrm>
            <a:off x="1260304" y="2030593"/>
            <a:ext cx="15427496" cy="7473070"/>
          </a:xfrm>
          <a:prstGeom prst="rect">
            <a:avLst/>
          </a:prstGeom>
          <a:ln>
            <a:noFill/>
          </a:ln>
          <a:extLst>
            <a:ext uri="{53640926-AAD7-44D8-BBD7-CCE9431645EC}">
              <a14:shadowObscured xmlns:a14="http://schemas.microsoft.com/office/drawing/2010/main"/>
            </a:ext>
          </a:extLst>
        </p:spPr>
      </p:pic>
      <p:sp>
        <p:nvSpPr>
          <p:cNvPr id="17" name="Hộp Văn bản 16">
            <a:extLst>
              <a:ext uri="{FF2B5EF4-FFF2-40B4-BE49-F238E27FC236}">
                <a16:creationId xmlns:a16="http://schemas.microsoft.com/office/drawing/2014/main" id="{C17C38BC-EFF4-4ED9-E819-D3BCF2AD3B1C}"/>
              </a:ext>
            </a:extLst>
          </p:cNvPr>
          <p:cNvSpPr txBox="1"/>
          <p:nvPr/>
        </p:nvSpPr>
        <p:spPr>
          <a:xfrm>
            <a:off x="2020987" y="9281766"/>
            <a:ext cx="11610474" cy="752257"/>
          </a:xfrm>
          <a:prstGeom prst="rect">
            <a:avLst/>
          </a:prstGeom>
          <a:noFill/>
        </p:spPr>
        <p:txBody>
          <a:bodyPr wrap="square">
            <a:spAutoFit/>
          </a:bodyPr>
          <a:lstStyle/>
          <a:p>
            <a:pPr algn="ctr">
              <a:lnSpc>
                <a:spcPct val="150000"/>
              </a:lnSpc>
              <a:spcAft>
                <a:spcPts val="1000"/>
              </a:spcAft>
            </a:pP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Tín</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hiệu</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sau</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khi</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đi</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qua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bộ</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3200" b="1" kern="10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lọc</a:t>
            </a:r>
            <a:r>
              <a:rPr lang="en-US" sz="3200" b="1" kern="10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FIR</a:t>
            </a:r>
          </a:p>
        </p:txBody>
      </p:sp>
    </p:spTree>
    <p:extLst>
      <p:ext uri="{BB962C8B-B14F-4D97-AF65-F5344CB8AC3E}">
        <p14:creationId xmlns:p14="http://schemas.microsoft.com/office/powerpoint/2010/main" val="3666387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585462" y="932708"/>
            <a:ext cx="10605541" cy="688973"/>
          </a:xfrm>
          <a:prstGeom prst="rect">
            <a:avLst/>
          </a:prstGeom>
        </p:spPr>
        <p:txBody>
          <a:bodyPr wrap="square" lIns="0" tIns="0" rIns="0" bIns="0" rtlCol="0" anchor="t">
            <a:spAutoFit/>
          </a:bodyPr>
          <a:lstStyle/>
          <a:p>
            <a:pPr marL="0" lvl="0" indent="0" algn="l">
              <a:lnSpc>
                <a:spcPts val="5600"/>
              </a:lnSpc>
              <a:spcBef>
                <a:spcPct val="0"/>
              </a:spcBef>
            </a:pP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Phân</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tích</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về</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các</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độ</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trễ</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của</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mạch</a:t>
            </a:r>
            <a:endPar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endParaRPr>
          </a:p>
        </p:txBody>
      </p:sp>
      <p:grpSp>
        <p:nvGrpSpPr>
          <p:cNvPr id="3" name="Group 3"/>
          <p:cNvGrpSpPr/>
          <p:nvPr/>
        </p:nvGrpSpPr>
        <p:grpSpPr>
          <a:xfrm>
            <a:off x="-1595820" y="-1782102"/>
            <a:ext cx="3564204" cy="356420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5120933" y="0"/>
            <a:ext cx="3167067" cy="10287000"/>
            <a:chOff x="0" y="0"/>
            <a:chExt cx="834125" cy="2709333"/>
          </a:xfrm>
        </p:grpSpPr>
        <p:sp>
          <p:nvSpPr>
            <p:cNvPr id="8" name="Freeform 8"/>
            <p:cNvSpPr/>
            <p:nvPr/>
          </p:nvSpPr>
          <p:spPr>
            <a:xfrm>
              <a:off x="0" y="0"/>
              <a:ext cx="834125" cy="2709333"/>
            </a:xfrm>
            <a:custGeom>
              <a:avLst/>
              <a:gdLst/>
              <a:ahLst/>
              <a:cxnLst/>
              <a:rect l="l" t="t" r="r" b="b"/>
              <a:pathLst>
                <a:path w="834125" h="2709333">
                  <a:moveTo>
                    <a:pt x="0" y="0"/>
                  </a:moveTo>
                  <a:lnTo>
                    <a:pt x="834125" y="0"/>
                  </a:lnTo>
                  <a:lnTo>
                    <a:pt x="834125" y="2709333"/>
                  </a:lnTo>
                  <a:lnTo>
                    <a:pt x="0" y="2709333"/>
                  </a:lnTo>
                  <a:close/>
                </a:path>
              </a:pathLst>
            </a:custGeom>
            <a:solidFill>
              <a:srgbClr val="051D40"/>
            </a:solidFill>
          </p:spPr>
        </p:sp>
        <p:sp>
          <p:nvSpPr>
            <p:cNvPr id="9" name="TextBox 9"/>
            <p:cNvSpPr txBox="1"/>
            <p:nvPr/>
          </p:nvSpPr>
          <p:spPr>
            <a:xfrm>
              <a:off x="0" y="-38100"/>
              <a:ext cx="83412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135014" y="7508521"/>
            <a:ext cx="5512638" cy="55126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105858" y="1658398"/>
            <a:ext cx="12593187" cy="6386053"/>
          </a:xfrm>
          <a:custGeom>
            <a:avLst/>
            <a:gdLst/>
            <a:ahLst/>
            <a:cxnLst/>
            <a:rect l="l" t="t" r="r" b="b"/>
            <a:pathLst>
              <a:path w="12593187" h="6386053">
                <a:moveTo>
                  <a:pt x="0" y="0"/>
                </a:moveTo>
                <a:lnTo>
                  <a:pt x="12593186" y="0"/>
                </a:lnTo>
                <a:lnTo>
                  <a:pt x="12593186" y="6386053"/>
                </a:lnTo>
                <a:lnTo>
                  <a:pt x="0" y="6386053"/>
                </a:lnTo>
                <a:lnTo>
                  <a:pt x="0" y="0"/>
                </a:lnTo>
                <a:close/>
              </a:path>
            </a:pathLst>
          </a:custGeom>
          <a:blipFill>
            <a:blip r:embed="rId4"/>
            <a:stretch>
              <a:fillRect/>
            </a:stretch>
          </a:blipFill>
        </p:spPr>
        <p:txBody>
          <a:bodyPr/>
          <a:lstStyle/>
          <a:p>
            <a:endParaRPr lang="en-US" dirty="0"/>
          </a:p>
        </p:txBody>
      </p:sp>
      <p:grpSp>
        <p:nvGrpSpPr>
          <p:cNvPr id="14" name="Group 14"/>
          <p:cNvGrpSpPr/>
          <p:nvPr/>
        </p:nvGrpSpPr>
        <p:grpSpPr>
          <a:xfrm>
            <a:off x="3549063" y="5826281"/>
            <a:ext cx="3693296" cy="517833"/>
            <a:chOff x="0" y="0"/>
            <a:chExt cx="972720" cy="136384"/>
          </a:xfrm>
        </p:grpSpPr>
        <p:sp>
          <p:nvSpPr>
            <p:cNvPr id="15" name="Freeform 15"/>
            <p:cNvSpPr/>
            <p:nvPr/>
          </p:nvSpPr>
          <p:spPr>
            <a:xfrm>
              <a:off x="0" y="0"/>
              <a:ext cx="972720" cy="136384"/>
            </a:xfrm>
            <a:custGeom>
              <a:avLst/>
              <a:gdLst/>
              <a:ahLst/>
              <a:cxnLst/>
              <a:rect l="l" t="t" r="r" b="b"/>
              <a:pathLst>
                <a:path w="972720" h="136384">
                  <a:moveTo>
                    <a:pt x="0" y="0"/>
                  </a:moveTo>
                  <a:lnTo>
                    <a:pt x="972720" y="0"/>
                  </a:lnTo>
                  <a:lnTo>
                    <a:pt x="972720" y="136384"/>
                  </a:lnTo>
                  <a:lnTo>
                    <a:pt x="0" y="136384"/>
                  </a:lnTo>
                  <a:close/>
                </a:path>
              </a:pathLst>
            </a:custGeom>
            <a:solidFill>
              <a:srgbClr val="000000">
                <a:alpha val="0"/>
              </a:srgbClr>
            </a:solidFill>
            <a:ln w="47625" cap="sq">
              <a:solidFill>
                <a:srgbClr val="EB0909"/>
              </a:solidFill>
              <a:prstDash val="solid"/>
              <a:miter/>
            </a:ln>
          </p:spPr>
        </p:sp>
        <p:sp>
          <p:nvSpPr>
            <p:cNvPr id="16" name="TextBox 16"/>
            <p:cNvSpPr txBox="1"/>
            <p:nvPr/>
          </p:nvSpPr>
          <p:spPr>
            <a:xfrm>
              <a:off x="0" y="-38100"/>
              <a:ext cx="972720" cy="17448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381148" y="4953589"/>
            <a:ext cx="1543050" cy="625043"/>
            <a:chOff x="0" y="0"/>
            <a:chExt cx="406400" cy="164620"/>
          </a:xfrm>
        </p:grpSpPr>
        <p:sp>
          <p:nvSpPr>
            <p:cNvPr id="18" name="Freeform 18"/>
            <p:cNvSpPr/>
            <p:nvPr/>
          </p:nvSpPr>
          <p:spPr>
            <a:xfrm>
              <a:off x="0" y="0"/>
              <a:ext cx="406400" cy="164620"/>
            </a:xfrm>
            <a:custGeom>
              <a:avLst/>
              <a:gdLst/>
              <a:ahLst/>
              <a:cxnLst/>
              <a:rect l="l" t="t" r="r" b="b"/>
              <a:pathLst>
                <a:path w="406400" h="164620">
                  <a:moveTo>
                    <a:pt x="0" y="0"/>
                  </a:moveTo>
                  <a:lnTo>
                    <a:pt x="406400" y="0"/>
                  </a:lnTo>
                  <a:lnTo>
                    <a:pt x="406400" y="164620"/>
                  </a:lnTo>
                  <a:lnTo>
                    <a:pt x="0" y="164620"/>
                  </a:lnTo>
                  <a:close/>
                </a:path>
              </a:pathLst>
            </a:custGeom>
            <a:solidFill>
              <a:srgbClr val="FFFFFF"/>
            </a:solidFill>
          </p:spPr>
        </p:sp>
        <p:sp>
          <p:nvSpPr>
            <p:cNvPr id="19" name="TextBox 19"/>
            <p:cNvSpPr txBox="1"/>
            <p:nvPr/>
          </p:nvSpPr>
          <p:spPr>
            <a:xfrm>
              <a:off x="0" y="-38100"/>
              <a:ext cx="406400" cy="202720"/>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rPr>
                <a:t>latency</a:t>
              </a:r>
            </a:p>
          </p:txBody>
        </p:sp>
      </p:grpSp>
      <p:sp>
        <p:nvSpPr>
          <p:cNvPr id="20" name="TextBox 20"/>
          <p:cNvSpPr txBox="1"/>
          <p:nvPr/>
        </p:nvSpPr>
        <p:spPr>
          <a:xfrm>
            <a:off x="1057844" y="8254891"/>
            <a:ext cx="12220247" cy="522964"/>
          </a:xfrm>
          <a:prstGeom prst="rect">
            <a:avLst/>
          </a:prstGeom>
        </p:spPr>
        <p:txBody>
          <a:bodyPr wrap="square" lIns="0" tIns="0" rIns="0" bIns="0" rtlCol="0" anchor="t">
            <a:spAutoFit/>
          </a:bodyPr>
          <a:lstStyle/>
          <a:p>
            <a:pPr>
              <a:lnSpc>
                <a:spcPts val="4339"/>
              </a:lnSpc>
              <a:spcBef>
                <a:spcPct val="0"/>
              </a:spcBef>
            </a:pPr>
            <a:r>
              <a:rPr lang="en-US" sz="3400" dirty="0">
                <a:solidFill>
                  <a:srgbClr val="000000"/>
                </a:solidFill>
                <a:latin typeface="Faustina" panose="020B0604020202020204" charset="0"/>
              </a:rPr>
              <a:t>Latency </a:t>
            </a:r>
            <a:r>
              <a:rPr lang="en-US" sz="3400" dirty="0" err="1">
                <a:solidFill>
                  <a:srgbClr val="000000"/>
                </a:solidFill>
                <a:latin typeface="Faustina" panose="020B0604020202020204" charset="0"/>
              </a:rPr>
              <a:t>chính</a:t>
            </a:r>
            <a:r>
              <a:rPr lang="en-US" sz="3400" dirty="0">
                <a:solidFill>
                  <a:srgbClr val="000000"/>
                </a:solidFill>
                <a:latin typeface="Faustina" panose="020B0604020202020204" charset="0"/>
              </a:rPr>
              <a:t> </a:t>
            </a:r>
            <a:r>
              <a:rPr lang="en-US" sz="3400" dirty="0" err="1">
                <a:solidFill>
                  <a:srgbClr val="000000"/>
                </a:solidFill>
                <a:latin typeface="Faustina" panose="020B0604020202020204" charset="0"/>
              </a:rPr>
              <a:t>bằng</a:t>
            </a:r>
            <a:r>
              <a:rPr lang="en-US" sz="3400" dirty="0">
                <a:solidFill>
                  <a:srgbClr val="000000"/>
                </a:solidFill>
                <a:latin typeface="Faustina" panose="020B0604020202020204" charset="0"/>
              </a:rPr>
              <a:t> </a:t>
            </a:r>
            <a:r>
              <a:rPr lang="en-US" sz="3400" dirty="0" err="1">
                <a:solidFill>
                  <a:srgbClr val="000000"/>
                </a:solidFill>
                <a:latin typeface="Faustina" panose="020B0604020202020204" charset="0"/>
              </a:rPr>
              <a:t>số</a:t>
            </a:r>
            <a:r>
              <a:rPr lang="en-US" sz="3400" dirty="0">
                <a:solidFill>
                  <a:srgbClr val="000000"/>
                </a:solidFill>
                <a:latin typeface="Faustina" panose="020B0604020202020204" charset="0"/>
              </a:rPr>
              <a:t> </a:t>
            </a:r>
            <a:r>
              <a:rPr lang="en-US" sz="3400" dirty="0" err="1">
                <a:solidFill>
                  <a:srgbClr val="000000"/>
                </a:solidFill>
                <a:latin typeface="Faustina" panose="020B0604020202020204" charset="0"/>
              </a:rPr>
              <a:t>lượng</a:t>
            </a:r>
            <a:r>
              <a:rPr lang="en-US" sz="3400" dirty="0">
                <a:solidFill>
                  <a:srgbClr val="000000"/>
                </a:solidFill>
                <a:latin typeface="Faustina" panose="020B0604020202020204" charset="0"/>
              </a:rPr>
              <a:t> Delay </a:t>
            </a:r>
            <a:r>
              <a:rPr lang="en-US" sz="3400" dirty="0" err="1">
                <a:solidFill>
                  <a:srgbClr val="000000"/>
                </a:solidFill>
                <a:latin typeface="Faustina" panose="020B0604020202020204" charset="0"/>
              </a:rPr>
              <a:t>trong</a:t>
            </a:r>
            <a:r>
              <a:rPr lang="en-US" sz="3400" dirty="0">
                <a:solidFill>
                  <a:srgbClr val="000000"/>
                </a:solidFill>
                <a:latin typeface="Faustina" panose="020B0604020202020204" charset="0"/>
              </a:rPr>
              <a:t> </a:t>
            </a:r>
            <a:r>
              <a:rPr lang="en-US" sz="3400" dirty="0" err="1">
                <a:solidFill>
                  <a:srgbClr val="000000"/>
                </a:solidFill>
                <a:latin typeface="Faustina" panose="020B0604020202020204" charset="0"/>
              </a:rPr>
              <a:t>mạch</a:t>
            </a:r>
            <a:r>
              <a:rPr lang="en-US" sz="3400" dirty="0">
                <a:solidFill>
                  <a:srgbClr val="000000"/>
                </a:solidFill>
                <a:latin typeface="Faustina" panose="020B0604020202020204" charset="0"/>
              </a:rPr>
              <a:t> (</a:t>
            </a:r>
            <a:r>
              <a:rPr lang="en-US" sz="3400" dirty="0" err="1">
                <a:solidFill>
                  <a:srgbClr val="000000"/>
                </a:solidFill>
                <a:latin typeface="Faustina" panose="020B0604020202020204" charset="0"/>
              </a:rPr>
              <a:t>bằng</a:t>
            </a:r>
            <a:r>
              <a:rPr lang="en-US" sz="3400" dirty="0">
                <a:solidFill>
                  <a:srgbClr val="000000"/>
                </a:solidFill>
                <a:latin typeface="Faustina" panose="020B0604020202020204" charset="0"/>
              </a:rPr>
              <a:t> </a:t>
            </a:r>
            <a:r>
              <a:rPr lang="en-US" sz="3400" dirty="0" err="1">
                <a:solidFill>
                  <a:srgbClr val="000000"/>
                </a:solidFill>
                <a:latin typeface="Faustina" panose="020B0604020202020204" charset="0"/>
              </a:rPr>
              <a:t>số</a:t>
            </a:r>
            <a:r>
              <a:rPr lang="en-US" sz="3400" dirty="0">
                <a:solidFill>
                  <a:srgbClr val="000000"/>
                </a:solidFill>
                <a:latin typeface="Faustina" panose="020B0604020202020204" charset="0"/>
              </a:rPr>
              <a:t> </a:t>
            </a:r>
            <a:r>
              <a:rPr lang="en-US" sz="3400" dirty="0" err="1">
                <a:solidFill>
                  <a:srgbClr val="000000"/>
                </a:solidFill>
                <a:latin typeface="Faustina" panose="020B0604020202020204" charset="0"/>
              </a:rPr>
              <a:t>lượng</a:t>
            </a:r>
            <a:r>
              <a:rPr lang="en-US" sz="3400" dirty="0">
                <a:solidFill>
                  <a:srgbClr val="000000"/>
                </a:solidFill>
                <a:latin typeface="Faustina" panose="020B0604020202020204" charset="0"/>
              </a:rPr>
              <a:t> tap) </a:t>
            </a:r>
          </a:p>
        </p:txBody>
      </p:sp>
      <p:sp>
        <p:nvSpPr>
          <p:cNvPr id="21" name="TextBox 21"/>
          <p:cNvSpPr txBox="1"/>
          <p:nvPr/>
        </p:nvSpPr>
        <p:spPr>
          <a:xfrm>
            <a:off x="1105858" y="8988295"/>
            <a:ext cx="5753100" cy="522964"/>
          </a:xfrm>
          <a:prstGeom prst="rect">
            <a:avLst/>
          </a:prstGeom>
        </p:spPr>
        <p:txBody>
          <a:bodyPr wrap="square" lIns="0" tIns="0" rIns="0" bIns="0" rtlCol="0" anchor="t">
            <a:spAutoFit/>
          </a:bodyPr>
          <a:lstStyle/>
          <a:p>
            <a:pPr algn="l">
              <a:lnSpc>
                <a:spcPts val="4479"/>
              </a:lnSpc>
              <a:spcBef>
                <a:spcPct val="0"/>
              </a:spcBef>
            </a:pPr>
            <a:r>
              <a:rPr lang="en-US" sz="3400" dirty="0">
                <a:solidFill>
                  <a:srgbClr val="000000"/>
                </a:solidFill>
                <a:latin typeface="Faustina" panose="020B0604020202020204" charset="0"/>
              </a:rPr>
              <a:t>Latency=65*1/48000=</a:t>
            </a:r>
            <a:r>
              <a:rPr lang="en-US" sz="3400" dirty="0" err="1">
                <a:solidFill>
                  <a:srgbClr val="000000"/>
                </a:solidFill>
                <a:latin typeface="Faustina" panose="020B0604020202020204" charset="0"/>
              </a:rPr>
              <a:t>1.354ms</a:t>
            </a:r>
            <a:r>
              <a:rPr lang="en-US" sz="3400" dirty="0">
                <a:solidFill>
                  <a:srgbClr val="000000"/>
                </a:solidFill>
                <a:latin typeface="Faustina" panose="020B0604020202020204" charset="0"/>
              </a:rPr>
              <a:t>, </a:t>
            </a:r>
          </a:p>
        </p:txBody>
      </p:sp>
      <p:sp>
        <p:nvSpPr>
          <p:cNvPr id="22" name="TextBox 22"/>
          <p:cNvSpPr txBox="1"/>
          <p:nvPr/>
        </p:nvSpPr>
        <p:spPr>
          <a:xfrm>
            <a:off x="6664986" y="8936775"/>
            <a:ext cx="7534526" cy="494110"/>
          </a:xfrm>
          <a:prstGeom prst="rect">
            <a:avLst/>
          </a:prstGeom>
        </p:spPr>
        <p:txBody>
          <a:bodyPr wrap="square" lIns="0" tIns="0" rIns="0" bIns="0" rtlCol="0" anchor="t">
            <a:spAutoFit/>
          </a:bodyPr>
          <a:lstStyle/>
          <a:p>
            <a:pPr>
              <a:lnSpc>
                <a:spcPts val="4199"/>
              </a:lnSpc>
              <a:spcBef>
                <a:spcPct val="0"/>
              </a:spcBef>
            </a:pPr>
            <a:r>
              <a:rPr lang="en-US" sz="3400" dirty="0" err="1">
                <a:solidFill>
                  <a:srgbClr val="000000"/>
                </a:solidFill>
                <a:latin typeface="Faustina" panose="020B0604020202020204" charset="0"/>
              </a:rPr>
              <a:t>Tcirtal</a:t>
            </a:r>
            <a:r>
              <a:rPr lang="en-US" sz="3400" dirty="0">
                <a:solidFill>
                  <a:srgbClr val="000000"/>
                </a:solidFill>
                <a:latin typeface="Faustina" panose="020B0604020202020204" charset="0"/>
              </a:rPr>
              <a:t>=(N-1)*</a:t>
            </a:r>
            <a:r>
              <a:rPr lang="en-US" sz="3400" dirty="0" err="1">
                <a:solidFill>
                  <a:srgbClr val="000000"/>
                </a:solidFill>
                <a:latin typeface="Faustina" panose="020B0604020202020204" charset="0"/>
              </a:rPr>
              <a:t>TA+TM</a:t>
            </a:r>
            <a:r>
              <a:rPr lang="en-US" sz="3400" dirty="0">
                <a:solidFill>
                  <a:srgbClr val="000000"/>
                </a:solidFill>
                <a:latin typeface="Faustina" panose="020B0604020202020204" charset="0"/>
              </a:rPr>
              <a:t>=</a:t>
            </a:r>
            <a:r>
              <a:rPr lang="en-US" sz="3400" dirty="0" err="1">
                <a:solidFill>
                  <a:srgbClr val="000000"/>
                </a:solidFill>
                <a:latin typeface="Faustina" panose="020B0604020202020204" charset="0"/>
              </a:rPr>
              <a:t>64TA+TM</a:t>
            </a:r>
            <a:r>
              <a:rPr lang="en-US" sz="3400" dirty="0">
                <a:solidFill>
                  <a:srgbClr val="000000"/>
                </a:solidFill>
                <a:latin typeface="Faustina" panose="020B0604020202020204" charset="0"/>
              </a:rPr>
              <a:t> &lt; </a:t>
            </a:r>
            <a:r>
              <a:rPr lang="en-US" sz="3400" dirty="0" err="1">
                <a:solidFill>
                  <a:srgbClr val="000000"/>
                </a:solidFill>
                <a:latin typeface="Faustina" panose="020B0604020202020204" charset="0"/>
              </a:rPr>
              <a:t>20.8us</a:t>
            </a:r>
            <a:r>
              <a:rPr lang="en-US" sz="3400" dirty="0">
                <a:solidFill>
                  <a:srgbClr val="000000"/>
                </a:solidFill>
                <a:latin typeface="Faustina" panose="020B0604020202020204" charset="0"/>
              </a:rPr>
              <a:t>.</a:t>
            </a:r>
          </a:p>
        </p:txBody>
      </p:sp>
      <p:sp>
        <p:nvSpPr>
          <p:cNvPr id="23" name="TextBox 23"/>
          <p:cNvSpPr txBox="1"/>
          <p:nvPr/>
        </p:nvSpPr>
        <p:spPr>
          <a:xfrm>
            <a:off x="3032891" y="206539"/>
            <a:ext cx="7025509"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a:solidFill>
                  <a:srgbClr val="EB0909"/>
                </a:solidFill>
                <a:latin typeface="Open Sans Extra Bold" panose="020B0604020202020204" charset="0"/>
                <a:ea typeface="Open Sans Extra Bold" panose="020B0604020202020204" charset="0"/>
                <a:cs typeface="Open Sans Extra Bold" panose="020B0604020202020204" charset="0"/>
              </a:rPr>
              <a:t>THIẾT KẾ VÀ MÔ PHỎNG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179104" y="339727"/>
            <a:ext cx="10052061" cy="688973"/>
          </a:xfrm>
          <a:prstGeom prst="rect">
            <a:avLst/>
          </a:prstGeom>
        </p:spPr>
        <p:txBody>
          <a:bodyPr lIns="0" tIns="0" rIns="0" bIns="0" rtlCol="0" anchor="t">
            <a:spAutoFit/>
          </a:bodyPr>
          <a:lstStyle/>
          <a:p>
            <a:pPr marL="0" lvl="0" indent="0" algn="l">
              <a:lnSpc>
                <a:spcPts val="5600"/>
              </a:lnSpc>
              <a:spcBef>
                <a:spcPct val="0"/>
              </a:spcBef>
            </a:pPr>
            <a:r>
              <a:rPr lang="en-US" sz="4000" dirty="0" err="1">
                <a:solidFill>
                  <a:srgbClr val="145DA0"/>
                </a:solidFill>
                <a:latin typeface="Open Sans Extra Bold"/>
              </a:rPr>
              <a:t>Đánh</a:t>
            </a:r>
            <a:r>
              <a:rPr lang="en-US" sz="4000" dirty="0">
                <a:solidFill>
                  <a:srgbClr val="145DA0"/>
                </a:solidFill>
                <a:latin typeface="Open Sans Extra Bold"/>
              </a:rPr>
              <a:t> </a:t>
            </a:r>
            <a:r>
              <a:rPr lang="en-US" sz="4000" dirty="0" err="1">
                <a:solidFill>
                  <a:srgbClr val="145DA0"/>
                </a:solidFill>
                <a:latin typeface="Open Sans Extra Bold"/>
              </a:rPr>
              <a:t>giá</a:t>
            </a:r>
            <a:r>
              <a:rPr lang="en-US" sz="4000" dirty="0">
                <a:solidFill>
                  <a:srgbClr val="145DA0"/>
                </a:solidFill>
                <a:latin typeface="Open Sans Extra Bold"/>
              </a:rPr>
              <a:t> </a:t>
            </a:r>
            <a:r>
              <a:rPr lang="en-US" sz="4000" dirty="0" err="1">
                <a:solidFill>
                  <a:srgbClr val="145DA0"/>
                </a:solidFill>
                <a:latin typeface="Open Sans Extra Bold"/>
              </a:rPr>
              <a:t>hiệu</a:t>
            </a:r>
            <a:r>
              <a:rPr lang="en-US" sz="4000" dirty="0">
                <a:solidFill>
                  <a:srgbClr val="145DA0"/>
                </a:solidFill>
                <a:latin typeface="Open Sans Extra Bold"/>
              </a:rPr>
              <a:t> </a:t>
            </a:r>
            <a:r>
              <a:rPr lang="en-US" sz="4000" dirty="0" err="1">
                <a:solidFill>
                  <a:srgbClr val="145DA0"/>
                </a:solidFill>
                <a:latin typeface="Open Sans Extra Bold"/>
              </a:rPr>
              <a:t>quả</a:t>
            </a:r>
            <a:r>
              <a:rPr lang="en-US" sz="4000" dirty="0">
                <a:solidFill>
                  <a:srgbClr val="145DA0"/>
                </a:solidFill>
                <a:latin typeface="Open Sans Extra Bold"/>
              </a:rPr>
              <a:t> </a:t>
            </a:r>
            <a:r>
              <a:rPr lang="en-US" sz="4000" dirty="0" err="1">
                <a:solidFill>
                  <a:srgbClr val="145DA0"/>
                </a:solidFill>
                <a:latin typeface="Open Sans Extra Bold"/>
              </a:rPr>
              <a:t>của</a:t>
            </a:r>
            <a:r>
              <a:rPr lang="en-US" sz="4000" dirty="0">
                <a:solidFill>
                  <a:srgbClr val="145DA0"/>
                </a:solidFill>
                <a:latin typeface="Open Sans Extra Bold"/>
              </a:rPr>
              <a:t> Filter</a:t>
            </a:r>
          </a:p>
        </p:txBody>
      </p:sp>
      <p:grpSp>
        <p:nvGrpSpPr>
          <p:cNvPr id="3" name="Group 3"/>
          <p:cNvGrpSpPr/>
          <p:nvPr/>
        </p:nvGrpSpPr>
        <p:grpSpPr>
          <a:xfrm>
            <a:off x="-1595820" y="-1782102"/>
            <a:ext cx="3564204" cy="356420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610944" y="0"/>
            <a:ext cx="677056" cy="10287000"/>
            <a:chOff x="0" y="0"/>
            <a:chExt cx="178319" cy="2709333"/>
          </a:xfrm>
        </p:grpSpPr>
        <p:sp>
          <p:nvSpPr>
            <p:cNvPr id="7" name="Freeform 7"/>
            <p:cNvSpPr/>
            <p:nvPr/>
          </p:nvSpPr>
          <p:spPr>
            <a:xfrm>
              <a:off x="0" y="0"/>
              <a:ext cx="178319" cy="2709333"/>
            </a:xfrm>
            <a:custGeom>
              <a:avLst/>
              <a:gdLst/>
              <a:ahLst/>
              <a:cxnLst/>
              <a:rect l="l" t="t" r="r" b="b"/>
              <a:pathLst>
                <a:path w="178319" h="2709333">
                  <a:moveTo>
                    <a:pt x="0" y="0"/>
                  </a:moveTo>
                  <a:lnTo>
                    <a:pt x="178319" y="0"/>
                  </a:lnTo>
                  <a:lnTo>
                    <a:pt x="178319" y="2709333"/>
                  </a:lnTo>
                  <a:lnTo>
                    <a:pt x="0" y="2709333"/>
                  </a:lnTo>
                  <a:close/>
                </a:path>
              </a:pathLst>
            </a:custGeom>
            <a:solidFill>
              <a:srgbClr val="051D40"/>
            </a:solidFill>
          </p:spPr>
        </p:sp>
        <p:sp>
          <p:nvSpPr>
            <p:cNvPr id="8" name="TextBox 8"/>
            <p:cNvSpPr txBox="1"/>
            <p:nvPr/>
          </p:nvSpPr>
          <p:spPr>
            <a:xfrm>
              <a:off x="0" y="-38100"/>
              <a:ext cx="178319"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135014" y="7508521"/>
            <a:ext cx="5512638" cy="55126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715281" y="1206084"/>
            <a:ext cx="7224722" cy="2876111"/>
          </a:xfrm>
          <a:custGeom>
            <a:avLst/>
            <a:gdLst/>
            <a:ahLst/>
            <a:cxnLst/>
            <a:rect l="l" t="t" r="r" b="b"/>
            <a:pathLst>
              <a:path w="7224722" h="2876111">
                <a:moveTo>
                  <a:pt x="0" y="0"/>
                </a:moveTo>
                <a:lnTo>
                  <a:pt x="7224722" y="0"/>
                </a:lnTo>
                <a:lnTo>
                  <a:pt x="7224722" y="2876111"/>
                </a:lnTo>
                <a:lnTo>
                  <a:pt x="0" y="2876111"/>
                </a:lnTo>
                <a:lnTo>
                  <a:pt x="0" y="0"/>
                </a:lnTo>
                <a:close/>
              </a:path>
            </a:pathLst>
          </a:custGeom>
          <a:blipFill>
            <a:blip r:embed="rId2"/>
            <a:stretch>
              <a:fillRect/>
            </a:stretch>
          </a:blipFill>
        </p:spPr>
      </p:sp>
      <p:sp>
        <p:nvSpPr>
          <p:cNvPr id="13" name="Freeform 13"/>
          <p:cNvSpPr/>
          <p:nvPr/>
        </p:nvSpPr>
        <p:spPr>
          <a:xfrm>
            <a:off x="1767330" y="4288462"/>
            <a:ext cx="7172673" cy="2855391"/>
          </a:xfrm>
          <a:custGeom>
            <a:avLst/>
            <a:gdLst/>
            <a:ahLst/>
            <a:cxnLst/>
            <a:rect l="l" t="t" r="r" b="b"/>
            <a:pathLst>
              <a:path w="7172673" h="2855391">
                <a:moveTo>
                  <a:pt x="0" y="0"/>
                </a:moveTo>
                <a:lnTo>
                  <a:pt x="7172673" y="0"/>
                </a:lnTo>
                <a:lnTo>
                  <a:pt x="7172673" y="2855390"/>
                </a:lnTo>
                <a:lnTo>
                  <a:pt x="0" y="2855390"/>
                </a:lnTo>
                <a:lnTo>
                  <a:pt x="0" y="0"/>
                </a:lnTo>
                <a:close/>
              </a:path>
            </a:pathLst>
          </a:custGeom>
          <a:blipFill>
            <a:blip r:embed="rId3"/>
            <a:stretch>
              <a:fillRect/>
            </a:stretch>
          </a:blipFill>
        </p:spPr>
      </p:sp>
      <p:sp>
        <p:nvSpPr>
          <p:cNvPr id="14" name="Freeform 14"/>
          <p:cNvSpPr/>
          <p:nvPr/>
        </p:nvSpPr>
        <p:spPr>
          <a:xfrm>
            <a:off x="1849248" y="7143852"/>
            <a:ext cx="7038706" cy="3261013"/>
          </a:xfrm>
          <a:custGeom>
            <a:avLst/>
            <a:gdLst/>
            <a:ahLst/>
            <a:cxnLst/>
            <a:rect l="l" t="t" r="r" b="b"/>
            <a:pathLst>
              <a:path w="7038706" h="3261013">
                <a:moveTo>
                  <a:pt x="0" y="0"/>
                </a:moveTo>
                <a:lnTo>
                  <a:pt x="7038706" y="0"/>
                </a:lnTo>
                <a:lnTo>
                  <a:pt x="7038706" y="3261013"/>
                </a:lnTo>
                <a:lnTo>
                  <a:pt x="0" y="3261013"/>
                </a:lnTo>
                <a:lnTo>
                  <a:pt x="0" y="0"/>
                </a:lnTo>
                <a:close/>
              </a:path>
            </a:pathLst>
          </a:custGeom>
          <a:blipFill>
            <a:blip r:embed="rId4"/>
            <a:stretch>
              <a:fillRect/>
            </a:stretch>
          </a:blipFill>
        </p:spPr>
      </p:sp>
      <p:sp>
        <p:nvSpPr>
          <p:cNvPr id="15" name="TextBox 15"/>
          <p:cNvSpPr txBox="1"/>
          <p:nvPr/>
        </p:nvSpPr>
        <p:spPr>
          <a:xfrm>
            <a:off x="9413578" y="2103677"/>
            <a:ext cx="6902887" cy="580391"/>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Faustina"/>
              </a:rPr>
              <a:t>Tín hiệu trong miền thời gian ban đầu </a:t>
            </a:r>
          </a:p>
        </p:txBody>
      </p:sp>
      <p:sp>
        <p:nvSpPr>
          <p:cNvPr id="16" name="TextBox 16"/>
          <p:cNvSpPr txBox="1"/>
          <p:nvPr/>
        </p:nvSpPr>
        <p:spPr>
          <a:xfrm>
            <a:off x="9450520" y="5582346"/>
            <a:ext cx="5941880" cy="551754"/>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000000"/>
                </a:solidFill>
                <a:latin typeface="Faustina"/>
              </a:rPr>
              <a:t>Tín</a:t>
            </a:r>
            <a:r>
              <a:rPr lang="en-US" sz="3399" dirty="0">
                <a:solidFill>
                  <a:srgbClr val="000000"/>
                </a:solidFill>
                <a:latin typeface="Faustina"/>
              </a:rPr>
              <a:t> </a:t>
            </a:r>
            <a:r>
              <a:rPr lang="en-US" sz="3399" dirty="0" err="1">
                <a:solidFill>
                  <a:srgbClr val="000000"/>
                </a:solidFill>
                <a:latin typeface="Faustina"/>
              </a:rPr>
              <a:t>hiệu</a:t>
            </a:r>
            <a:r>
              <a:rPr lang="en-US" sz="3399" dirty="0">
                <a:solidFill>
                  <a:srgbClr val="000000"/>
                </a:solidFill>
                <a:latin typeface="Faustina"/>
              </a:rPr>
              <a:t> </a:t>
            </a:r>
            <a:r>
              <a:rPr lang="en-US" sz="3399" dirty="0" err="1">
                <a:solidFill>
                  <a:srgbClr val="000000"/>
                </a:solidFill>
                <a:latin typeface="Faustina"/>
              </a:rPr>
              <a:t>sau</a:t>
            </a:r>
            <a:r>
              <a:rPr lang="en-US" sz="3399" dirty="0">
                <a:solidFill>
                  <a:srgbClr val="000000"/>
                </a:solidFill>
                <a:latin typeface="Faustina"/>
              </a:rPr>
              <a:t> </a:t>
            </a:r>
            <a:r>
              <a:rPr lang="en-US" sz="3399" dirty="0" err="1">
                <a:solidFill>
                  <a:srgbClr val="000000"/>
                </a:solidFill>
                <a:latin typeface="Faustina"/>
              </a:rPr>
              <a:t>khi</a:t>
            </a:r>
            <a:r>
              <a:rPr lang="en-US" sz="3399" dirty="0">
                <a:solidFill>
                  <a:srgbClr val="000000"/>
                </a:solidFill>
                <a:latin typeface="Faustina"/>
              </a:rPr>
              <a:t> </a:t>
            </a:r>
            <a:r>
              <a:rPr lang="en-US" sz="3399" dirty="0" err="1">
                <a:solidFill>
                  <a:srgbClr val="000000"/>
                </a:solidFill>
                <a:latin typeface="Faustina"/>
              </a:rPr>
              <a:t>thêm</a:t>
            </a:r>
            <a:r>
              <a:rPr lang="en-US" sz="3399" dirty="0">
                <a:solidFill>
                  <a:srgbClr val="000000"/>
                </a:solidFill>
                <a:latin typeface="Faustina"/>
              </a:rPr>
              <a:t> </a:t>
            </a:r>
            <a:r>
              <a:rPr lang="en-US" sz="3399" dirty="0" err="1">
                <a:solidFill>
                  <a:srgbClr val="000000"/>
                </a:solidFill>
                <a:latin typeface="Faustina"/>
              </a:rPr>
              <a:t>nhiễu</a:t>
            </a:r>
            <a:endParaRPr lang="en-US" sz="3399" dirty="0">
              <a:solidFill>
                <a:srgbClr val="000000"/>
              </a:solidFill>
              <a:latin typeface="Faustina"/>
            </a:endParaRPr>
          </a:p>
        </p:txBody>
      </p:sp>
      <p:sp>
        <p:nvSpPr>
          <p:cNvPr id="17" name="TextBox 17"/>
          <p:cNvSpPr txBox="1"/>
          <p:nvPr/>
        </p:nvSpPr>
        <p:spPr>
          <a:xfrm>
            <a:off x="9465045" y="8681571"/>
            <a:ext cx="8145899" cy="580391"/>
          </a:xfrm>
          <a:prstGeom prst="rect">
            <a:avLst/>
          </a:prstGeom>
        </p:spPr>
        <p:txBody>
          <a:bodyPr lIns="0" tIns="0" rIns="0" bIns="0" rtlCol="0" anchor="t">
            <a:spAutoFit/>
          </a:bodyPr>
          <a:lstStyle/>
          <a:p>
            <a:pPr algn="ctr">
              <a:lnSpc>
                <a:spcPts val="4759"/>
              </a:lnSpc>
              <a:spcBef>
                <a:spcPct val="0"/>
              </a:spcBef>
            </a:pPr>
            <a:r>
              <a:rPr lang="en-US" sz="3399" dirty="0" err="1">
                <a:solidFill>
                  <a:srgbClr val="000000"/>
                </a:solidFill>
                <a:latin typeface="Faustina"/>
              </a:rPr>
              <a:t>Tín</a:t>
            </a:r>
            <a:r>
              <a:rPr lang="en-US" sz="3399" dirty="0">
                <a:solidFill>
                  <a:srgbClr val="000000"/>
                </a:solidFill>
                <a:latin typeface="Faustina"/>
              </a:rPr>
              <a:t> </a:t>
            </a:r>
            <a:r>
              <a:rPr lang="en-US" sz="3399" dirty="0" err="1">
                <a:solidFill>
                  <a:srgbClr val="000000"/>
                </a:solidFill>
                <a:latin typeface="Faustina"/>
              </a:rPr>
              <a:t>hiệu</a:t>
            </a:r>
            <a:r>
              <a:rPr lang="en-US" sz="3399" dirty="0">
                <a:solidFill>
                  <a:srgbClr val="000000"/>
                </a:solidFill>
                <a:latin typeface="Faustina"/>
              </a:rPr>
              <a:t> </a:t>
            </a:r>
            <a:r>
              <a:rPr lang="en-US" sz="3399" dirty="0" err="1">
                <a:solidFill>
                  <a:srgbClr val="000000"/>
                </a:solidFill>
                <a:latin typeface="Faustina"/>
              </a:rPr>
              <a:t>sau</a:t>
            </a:r>
            <a:r>
              <a:rPr lang="en-US" sz="3399" dirty="0">
                <a:solidFill>
                  <a:srgbClr val="000000"/>
                </a:solidFill>
                <a:latin typeface="Faustina"/>
              </a:rPr>
              <a:t> </a:t>
            </a:r>
            <a:r>
              <a:rPr lang="en-US" sz="3399" dirty="0" err="1">
                <a:solidFill>
                  <a:srgbClr val="000000"/>
                </a:solidFill>
                <a:latin typeface="Faustina"/>
              </a:rPr>
              <a:t>khi</a:t>
            </a:r>
            <a:r>
              <a:rPr lang="en-US" sz="3399" dirty="0">
                <a:solidFill>
                  <a:srgbClr val="000000"/>
                </a:solidFill>
                <a:latin typeface="Faustina"/>
              </a:rPr>
              <a:t> </a:t>
            </a:r>
            <a:r>
              <a:rPr lang="en-US" sz="3399" dirty="0" err="1">
                <a:solidFill>
                  <a:srgbClr val="000000"/>
                </a:solidFill>
                <a:latin typeface="Faustina"/>
              </a:rPr>
              <a:t>được</a:t>
            </a:r>
            <a:r>
              <a:rPr lang="en-US" sz="3399" dirty="0">
                <a:solidFill>
                  <a:srgbClr val="000000"/>
                </a:solidFill>
                <a:latin typeface="Faustina"/>
              </a:rPr>
              <a:t> </a:t>
            </a:r>
            <a:r>
              <a:rPr lang="en-US" sz="3399" dirty="0" err="1">
                <a:solidFill>
                  <a:srgbClr val="000000"/>
                </a:solidFill>
                <a:latin typeface="Faustina"/>
              </a:rPr>
              <a:t>lọc</a:t>
            </a:r>
            <a:r>
              <a:rPr lang="en-US" sz="3399" dirty="0">
                <a:solidFill>
                  <a:srgbClr val="000000"/>
                </a:solidFill>
                <a:latin typeface="Faustina"/>
              </a:rPr>
              <a:t> </a:t>
            </a:r>
            <a:r>
              <a:rPr lang="en-US" sz="3399" dirty="0" err="1">
                <a:solidFill>
                  <a:srgbClr val="000000"/>
                </a:solidFill>
                <a:latin typeface="Faustina"/>
              </a:rPr>
              <a:t>nhiễu</a:t>
            </a:r>
            <a:r>
              <a:rPr lang="en-US" sz="3399" dirty="0">
                <a:solidFill>
                  <a:srgbClr val="000000"/>
                </a:solidFill>
                <a:latin typeface="Faustina"/>
              </a:rPr>
              <a:t> </a:t>
            </a:r>
            <a:r>
              <a:rPr lang="en-US" sz="3399" dirty="0" err="1">
                <a:solidFill>
                  <a:srgbClr val="000000"/>
                </a:solidFill>
                <a:latin typeface="Faustina"/>
              </a:rPr>
              <a:t>bởi</a:t>
            </a:r>
            <a:r>
              <a:rPr lang="en-US" sz="3399" dirty="0">
                <a:solidFill>
                  <a:srgbClr val="000000"/>
                </a:solidFill>
                <a:latin typeface="Faustina"/>
              </a:rPr>
              <a:t> </a:t>
            </a:r>
            <a:r>
              <a:rPr lang="en-US" sz="3399" dirty="0" err="1">
                <a:solidFill>
                  <a:srgbClr val="000000"/>
                </a:solidFill>
                <a:latin typeface="Faustina"/>
              </a:rPr>
              <a:t>bộ</a:t>
            </a:r>
            <a:r>
              <a:rPr lang="en-US" sz="3399" dirty="0">
                <a:solidFill>
                  <a:srgbClr val="000000"/>
                </a:solidFill>
                <a:latin typeface="Faustina"/>
              </a:rPr>
              <a:t> </a:t>
            </a:r>
            <a:r>
              <a:rPr lang="en-US" sz="3399" dirty="0" err="1">
                <a:solidFill>
                  <a:srgbClr val="000000"/>
                </a:solidFill>
                <a:latin typeface="Faustina"/>
              </a:rPr>
              <a:t>lọc</a:t>
            </a:r>
            <a:r>
              <a:rPr lang="en-US" sz="3399" dirty="0">
                <a:solidFill>
                  <a:srgbClr val="000000"/>
                </a:solidFill>
                <a:latin typeface="Faustina"/>
              </a:rPr>
              <a:t> FIR</a:t>
            </a:r>
          </a:p>
        </p:txBody>
      </p:sp>
      <p:grpSp>
        <p:nvGrpSpPr>
          <p:cNvPr id="18" name="Group 18"/>
          <p:cNvGrpSpPr/>
          <p:nvPr/>
        </p:nvGrpSpPr>
        <p:grpSpPr>
          <a:xfrm>
            <a:off x="7828644" y="8774359"/>
            <a:ext cx="581111" cy="1064805"/>
            <a:chOff x="0" y="0"/>
            <a:chExt cx="153050" cy="280442"/>
          </a:xfrm>
        </p:grpSpPr>
        <p:sp>
          <p:nvSpPr>
            <p:cNvPr id="19" name="Freeform 19"/>
            <p:cNvSpPr/>
            <p:nvPr/>
          </p:nvSpPr>
          <p:spPr>
            <a:xfrm>
              <a:off x="0" y="0"/>
              <a:ext cx="153050" cy="280442"/>
            </a:xfrm>
            <a:custGeom>
              <a:avLst/>
              <a:gdLst/>
              <a:ahLst/>
              <a:cxnLst/>
              <a:rect l="l" t="t" r="r" b="b"/>
              <a:pathLst>
                <a:path w="153050" h="280442">
                  <a:moveTo>
                    <a:pt x="0" y="0"/>
                  </a:moveTo>
                  <a:lnTo>
                    <a:pt x="153050" y="0"/>
                  </a:lnTo>
                  <a:lnTo>
                    <a:pt x="153050" y="280442"/>
                  </a:lnTo>
                  <a:lnTo>
                    <a:pt x="0" y="280442"/>
                  </a:lnTo>
                  <a:close/>
                </a:path>
              </a:pathLst>
            </a:custGeom>
            <a:solidFill>
              <a:srgbClr val="000000">
                <a:alpha val="0"/>
              </a:srgbClr>
            </a:solidFill>
            <a:ln w="47625" cap="sq">
              <a:solidFill>
                <a:srgbClr val="EB0909"/>
              </a:solidFill>
              <a:prstDash val="solid"/>
              <a:miter/>
            </a:ln>
          </p:spPr>
        </p:sp>
        <p:sp>
          <p:nvSpPr>
            <p:cNvPr id="20" name="TextBox 20"/>
            <p:cNvSpPr txBox="1"/>
            <p:nvPr/>
          </p:nvSpPr>
          <p:spPr>
            <a:xfrm>
              <a:off x="0" y="-38100"/>
              <a:ext cx="153050" cy="318542"/>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7205134" y="7897256"/>
            <a:ext cx="2381972" cy="656057"/>
          </a:xfrm>
          <a:prstGeom prst="rect">
            <a:avLst/>
          </a:prstGeom>
        </p:spPr>
        <p:txBody>
          <a:bodyPr lIns="0" tIns="0" rIns="0" bIns="0" rtlCol="0" anchor="t">
            <a:spAutoFit/>
          </a:bodyPr>
          <a:lstStyle/>
          <a:p>
            <a:pPr algn="l">
              <a:lnSpc>
                <a:spcPts val="2642"/>
              </a:lnSpc>
              <a:spcBef>
                <a:spcPct val="0"/>
              </a:spcBef>
            </a:pPr>
            <a:r>
              <a:rPr lang="en-US" sz="1887">
                <a:solidFill>
                  <a:srgbClr val="000000"/>
                </a:solidFill>
                <a:latin typeface="Noto Sans"/>
              </a:rPr>
              <a:t>Tín hiệu vẫn còn nhiễu với biên độ lớn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024418" y="1305354"/>
            <a:ext cx="10052061" cy="688973"/>
          </a:xfrm>
          <a:prstGeom prst="rect">
            <a:avLst/>
          </a:prstGeom>
        </p:spPr>
        <p:txBody>
          <a:bodyPr lIns="0" tIns="0" rIns="0" bIns="0" rtlCol="0" anchor="t">
            <a:spAutoFit/>
          </a:bodyPr>
          <a:lstStyle/>
          <a:p>
            <a:pPr marL="0" lvl="0" indent="0" algn="l">
              <a:lnSpc>
                <a:spcPts val="5600"/>
              </a:lnSpc>
              <a:spcBef>
                <a:spcPct val="0"/>
              </a:spcBef>
            </a:pPr>
            <a:r>
              <a:rPr lang="en-US" sz="4000" dirty="0" err="1">
                <a:solidFill>
                  <a:srgbClr val="145DA0"/>
                </a:solidFill>
                <a:latin typeface="Open Sans Extra Bold"/>
              </a:rPr>
              <a:t>Đánh</a:t>
            </a:r>
            <a:r>
              <a:rPr lang="en-US" sz="4000" dirty="0">
                <a:solidFill>
                  <a:srgbClr val="145DA0"/>
                </a:solidFill>
                <a:latin typeface="Open Sans Extra Bold"/>
              </a:rPr>
              <a:t> </a:t>
            </a:r>
            <a:r>
              <a:rPr lang="en-US" sz="4000" dirty="0" err="1">
                <a:solidFill>
                  <a:srgbClr val="145DA0"/>
                </a:solidFill>
                <a:latin typeface="Open Sans Extra Bold"/>
              </a:rPr>
              <a:t>giá</a:t>
            </a:r>
            <a:r>
              <a:rPr lang="en-US" sz="4000" dirty="0">
                <a:solidFill>
                  <a:srgbClr val="145DA0"/>
                </a:solidFill>
                <a:latin typeface="Open Sans Extra Bold"/>
              </a:rPr>
              <a:t> </a:t>
            </a:r>
            <a:r>
              <a:rPr lang="en-US" sz="4000" dirty="0" err="1">
                <a:solidFill>
                  <a:srgbClr val="145DA0"/>
                </a:solidFill>
                <a:latin typeface="Open Sans Extra Bold"/>
              </a:rPr>
              <a:t>hiệu</a:t>
            </a:r>
            <a:r>
              <a:rPr lang="en-US" sz="4000" dirty="0">
                <a:solidFill>
                  <a:srgbClr val="145DA0"/>
                </a:solidFill>
                <a:latin typeface="Open Sans Extra Bold"/>
              </a:rPr>
              <a:t> </a:t>
            </a:r>
            <a:r>
              <a:rPr lang="en-US" sz="4000" dirty="0" err="1">
                <a:solidFill>
                  <a:srgbClr val="145DA0"/>
                </a:solidFill>
                <a:latin typeface="Open Sans Extra Bold"/>
              </a:rPr>
              <a:t>quả</a:t>
            </a:r>
            <a:r>
              <a:rPr lang="en-US" sz="4000" dirty="0">
                <a:solidFill>
                  <a:srgbClr val="145DA0"/>
                </a:solidFill>
                <a:latin typeface="Open Sans Extra Bold"/>
              </a:rPr>
              <a:t> </a:t>
            </a:r>
            <a:r>
              <a:rPr lang="en-US" sz="4000" dirty="0" err="1">
                <a:solidFill>
                  <a:srgbClr val="145DA0"/>
                </a:solidFill>
                <a:latin typeface="Open Sans Extra Bold"/>
              </a:rPr>
              <a:t>của</a:t>
            </a:r>
            <a:r>
              <a:rPr lang="en-US" sz="4000" dirty="0">
                <a:solidFill>
                  <a:srgbClr val="145DA0"/>
                </a:solidFill>
                <a:latin typeface="Open Sans Extra Bold"/>
              </a:rPr>
              <a:t> Filter</a:t>
            </a:r>
          </a:p>
        </p:txBody>
      </p:sp>
      <p:grpSp>
        <p:nvGrpSpPr>
          <p:cNvPr id="3" name="Group 3"/>
          <p:cNvGrpSpPr/>
          <p:nvPr/>
        </p:nvGrpSpPr>
        <p:grpSpPr>
          <a:xfrm>
            <a:off x="-1595820" y="-1782102"/>
            <a:ext cx="3564204" cy="356420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2227025"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788033" y="0"/>
            <a:ext cx="4499967" cy="10287000"/>
            <a:chOff x="0" y="0"/>
            <a:chExt cx="1185177" cy="2709333"/>
          </a:xfrm>
        </p:grpSpPr>
        <p:sp>
          <p:nvSpPr>
            <p:cNvPr id="8" name="Freeform 8"/>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9" name="TextBox 9"/>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135014" y="7508521"/>
            <a:ext cx="5512638" cy="55126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193847" y="3520233"/>
            <a:ext cx="10882632" cy="3988288"/>
          </a:xfrm>
          <a:custGeom>
            <a:avLst/>
            <a:gdLst/>
            <a:ahLst/>
            <a:cxnLst/>
            <a:rect l="l" t="t" r="r" b="b"/>
            <a:pathLst>
              <a:path w="10882632" h="3988288">
                <a:moveTo>
                  <a:pt x="0" y="0"/>
                </a:moveTo>
                <a:lnTo>
                  <a:pt x="10882631" y="0"/>
                </a:lnTo>
                <a:lnTo>
                  <a:pt x="10882631" y="3988288"/>
                </a:lnTo>
                <a:lnTo>
                  <a:pt x="0" y="3988288"/>
                </a:lnTo>
                <a:lnTo>
                  <a:pt x="0" y="0"/>
                </a:lnTo>
                <a:close/>
              </a:path>
            </a:pathLst>
          </a:custGeom>
          <a:blipFill>
            <a:blip r:embed="rId4"/>
            <a:stretch>
              <a:fillRect b="-10522"/>
            </a:stretch>
          </a:blipFill>
        </p:spPr>
      </p:sp>
      <p:sp>
        <p:nvSpPr>
          <p:cNvPr id="14" name="TextBox 14"/>
          <p:cNvSpPr txBox="1"/>
          <p:nvPr/>
        </p:nvSpPr>
        <p:spPr>
          <a:xfrm>
            <a:off x="1028700" y="2337227"/>
            <a:ext cx="12678966" cy="563881"/>
          </a:xfrm>
          <a:prstGeom prst="rect">
            <a:avLst/>
          </a:prstGeom>
        </p:spPr>
        <p:txBody>
          <a:bodyPr lIns="0" tIns="0" rIns="0" bIns="0" rtlCol="0" anchor="t">
            <a:spAutoFit/>
          </a:bodyPr>
          <a:lstStyle/>
          <a:p>
            <a:pPr algn="ctr">
              <a:lnSpc>
                <a:spcPts val="4619"/>
              </a:lnSpc>
              <a:spcBef>
                <a:spcPct val="0"/>
              </a:spcBef>
            </a:pPr>
            <a:r>
              <a:rPr lang="en-US" sz="3299">
                <a:solidFill>
                  <a:srgbClr val="051D40"/>
                </a:solidFill>
                <a:latin typeface="Noto Sans"/>
              </a:rPr>
              <a:t>Sử dụng bộ lọc trung bình trước khi bộ lọc FIR để loại bỏ bớt gai.</a:t>
            </a:r>
          </a:p>
        </p:txBody>
      </p:sp>
      <p:sp>
        <p:nvSpPr>
          <p:cNvPr id="15" name="TextBox 15"/>
          <p:cNvSpPr txBox="1"/>
          <p:nvPr/>
        </p:nvSpPr>
        <p:spPr>
          <a:xfrm>
            <a:off x="4624876" y="7870471"/>
            <a:ext cx="3752731" cy="495301"/>
          </a:xfrm>
          <a:prstGeom prst="rect">
            <a:avLst/>
          </a:prstGeom>
        </p:spPr>
        <p:txBody>
          <a:bodyPr lIns="0" tIns="0" rIns="0" bIns="0" rtlCol="0" anchor="t">
            <a:spAutoFit/>
          </a:bodyPr>
          <a:lstStyle/>
          <a:p>
            <a:pPr algn="ctr">
              <a:lnSpc>
                <a:spcPts val="4199"/>
              </a:lnSpc>
              <a:spcBef>
                <a:spcPct val="0"/>
              </a:spcBef>
            </a:pPr>
            <a:r>
              <a:rPr lang="en-US" sz="2999">
                <a:solidFill>
                  <a:srgbClr val="051D40"/>
                </a:solidFill>
                <a:latin typeface="Noto Sans"/>
              </a:rPr>
              <a:t>Bộ lọc FIR trung bình</a:t>
            </a:r>
          </a:p>
        </p:txBody>
      </p:sp>
      <p:sp>
        <p:nvSpPr>
          <p:cNvPr id="16" name="TextBox 16"/>
          <p:cNvSpPr txBox="1"/>
          <p:nvPr/>
        </p:nvSpPr>
        <p:spPr>
          <a:xfrm>
            <a:off x="3032891" y="206539"/>
            <a:ext cx="7177909" cy="1588512"/>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a:p>
            <a:pPr marL="0" lvl="0" indent="0" algn="l">
              <a:lnSpc>
                <a:spcPts val="6437"/>
              </a:lnSpc>
              <a:spcBef>
                <a:spcPct val="0"/>
              </a:spcBef>
            </a:pPr>
            <a:endPar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724222" y="-4507687"/>
            <a:ext cx="5924489" cy="592448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8217" y="9258300"/>
            <a:ext cx="18476217" cy="1028700"/>
            <a:chOff x="0" y="0"/>
            <a:chExt cx="4866164" cy="270933"/>
          </a:xfrm>
        </p:grpSpPr>
        <p:sp>
          <p:nvSpPr>
            <p:cNvPr id="6" name="Freeform 6"/>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7" name="TextBox 7"/>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rot="5400000">
            <a:off x="1252253" y="1064943"/>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2398912" y="0"/>
            <a:ext cx="5889088" cy="756959"/>
            <a:chOff x="0" y="0"/>
            <a:chExt cx="1551036" cy="199364"/>
          </a:xfrm>
        </p:grpSpPr>
        <p:sp>
          <p:nvSpPr>
            <p:cNvPr id="10" name="Freeform 10"/>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1" name="TextBox 11"/>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238003" y="8290589"/>
            <a:ext cx="7523780" cy="75237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5" name="TextBox 15"/>
          <p:cNvSpPr txBox="1"/>
          <p:nvPr/>
        </p:nvSpPr>
        <p:spPr>
          <a:xfrm>
            <a:off x="1573760" y="2159453"/>
            <a:ext cx="4910520" cy="670953"/>
          </a:xfrm>
          <a:prstGeom prst="rect">
            <a:avLst/>
          </a:prstGeom>
        </p:spPr>
        <p:txBody>
          <a:bodyPr lIns="0" tIns="0" rIns="0" bIns="0" rtlCol="0" anchor="t">
            <a:spAutoFit/>
          </a:bodyPr>
          <a:lstStyle/>
          <a:p>
            <a:pPr algn="l">
              <a:lnSpc>
                <a:spcPts val="5597"/>
              </a:lnSpc>
              <a:spcBef>
                <a:spcPct val="0"/>
              </a:spcBef>
            </a:pPr>
            <a:r>
              <a:rPr lang="en-US" sz="3998" spc="-79">
                <a:solidFill>
                  <a:srgbClr val="145DA0"/>
                </a:solidFill>
                <a:latin typeface="Open Sans Extra Bold" panose="020B0604020202020204" charset="0"/>
                <a:ea typeface="Open Sans Extra Bold" panose="020B0604020202020204" charset="0"/>
                <a:cs typeface="Open Sans Extra Bold" panose="020B0604020202020204" charset="0"/>
              </a:rPr>
              <a:t>GIỚI THIỆU ĐỀ TÀI</a:t>
            </a:r>
          </a:p>
        </p:txBody>
      </p:sp>
      <p:sp>
        <p:nvSpPr>
          <p:cNvPr id="16" name="TextBox 16"/>
          <p:cNvSpPr txBox="1"/>
          <p:nvPr/>
        </p:nvSpPr>
        <p:spPr>
          <a:xfrm>
            <a:off x="771840" y="7804389"/>
            <a:ext cx="12677895" cy="580390"/>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Faustina"/>
              </a:rPr>
              <a:t>Ứng dụng: là bộ âm thành dành riêng biệt cho nhu cầu nghe nhạc bass.</a:t>
            </a:r>
          </a:p>
        </p:txBody>
      </p:sp>
      <p:sp>
        <p:nvSpPr>
          <p:cNvPr id="17" name="TextBox 17"/>
          <p:cNvSpPr txBox="1"/>
          <p:nvPr/>
        </p:nvSpPr>
        <p:spPr>
          <a:xfrm>
            <a:off x="810621" y="3381875"/>
            <a:ext cx="16496083" cy="1880235"/>
          </a:xfrm>
          <a:prstGeom prst="rect">
            <a:avLst/>
          </a:prstGeom>
        </p:spPr>
        <p:txBody>
          <a:bodyPr lIns="0" tIns="0" rIns="0" bIns="0" rtlCol="0" anchor="t">
            <a:spAutoFit/>
          </a:bodyPr>
          <a:lstStyle/>
          <a:p>
            <a:pPr algn="just">
              <a:lnSpc>
                <a:spcPts val="5099"/>
              </a:lnSpc>
            </a:pPr>
            <a:r>
              <a:rPr lang="en-US" sz="3399">
                <a:solidFill>
                  <a:srgbClr val="000000"/>
                </a:solidFill>
                <a:latin typeface="Faustina"/>
              </a:rPr>
              <a:t>Bass: Thể loại âm nhạc thường tập trung vào các tần số thấp hơn, với các tần số dưới 250Hz thường được tăng cường. Các tần số cao hơn cũng có thể xuất hiện nhiễu tần số cao làm méo mó âm bass.</a:t>
            </a:r>
          </a:p>
        </p:txBody>
      </p:sp>
      <p:sp>
        <p:nvSpPr>
          <p:cNvPr id="18" name="TextBox 18"/>
          <p:cNvSpPr txBox="1"/>
          <p:nvPr/>
        </p:nvSpPr>
        <p:spPr>
          <a:xfrm>
            <a:off x="810621" y="5642848"/>
            <a:ext cx="16666759" cy="1780540"/>
          </a:xfrm>
          <a:prstGeom prst="rect">
            <a:avLst/>
          </a:prstGeom>
        </p:spPr>
        <p:txBody>
          <a:bodyPr lIns="0" tIns="0" rIns="0" bIns="0" rtlCol="0" anchor="t">
            <a:spAutoFit/>
          </a:bodyPr>
          <a:lstStyle/>
          <a:p>
            <a:pPr algn="just">
              <a:lnSpc>
                <a:spcPts val="4759"/>
              </a:lnSpc>
              <a:spcBef>
                <a:spcPct val="0"/>
              </a:spcBef>
            </a:pPr>
            <a:r>
              <a:rPr lang="en-US" sz="3399" dirty="0">
                <a:solidFill>
                  <a:srgbClr val="000000"/>
                </a:solidFill>
                <a:latin typeface="Faustina"/>
              </a:rPr>
              <a:t>=&gt; </a:t>
            </a:r>
            <a:r>
              <a:rPr lang="en-US" sz="3399" dirty="0" err="1">
                <a:solidFill>
                  <a:srgbClr val="000000"/>
                </a:solidFill>
                <a:latin typeface="Faustina"/>
              </a:rPr>
              <a:t>Thực</a:t>
            </a:r>
            <a:r>
              <a:rPr lang="en-US" sz="3399" dirty="0">
                <a:solidFill>
                  <a:srgbClr val="000000"/>
                </a:solidFill>
                <a:latin typeface="Faustina"/>
              </a:rPr>
              <a:t> </a:t>
            </a:r>
            <a:r>
              <a:rPr lang="en-US" sz="3399" dirty="0" err="1">
                <a:solidFill>
                  <a:srgbClr val="000000"/>
                </a:solidFill>
                <a:latin typeface="Faustina"/>
              </a:rPr>
              <a:t>hiện</a:t>
            </a:r>
            <a:r>
              <a:rPr lang="en-US" sz="3399" dirty="0">
                <a:solidFill>
                  <a:srgbClr val="000000"/>
                </a:solidFill>
                <a:latin typeface="Faustina"/>
              </a:rPr>
              <a:t> </a:t>
            </a:r>
            <a:r>
              <a:rPr lang="en-US" sz="3399" dirty="0" err="1">
                <a:solidFill>
                  <a:srgbClr val="000000"/>
                </a:solidFill>
                <a:latin typeface="Faustina"/>
              </a:rPr>
              <a:t>thiết</a:t>
            </a:r>
            <a:r>
              <a:rPr lang="en-US" sz="3399" dirty="0">
                <a:solidFill>
                  <a:srgbClr val="000000"/>
                </a:solidFill>
                <a:latin typeface="Faustina"/>
              </a:rPr>
              <a:t> </a:t>
            </a:r>
            <a:r>
              <a:rPr lang="en-US" sz="3399" dirty="0" err="1">
                <a:solidFill>
                  <a:srgbClr val="000000"/>
                </a:solidFill>
                <a:latin typeface="Faustina"/>
              </a:rPr>
              <a:t>kế</a:t>
            </a:r>
            <a:r>
              <a:rPr lang="en-US" sz="3399" dirty="0">
                <a:solidFill>
                  <a:srgbClr val="000000"/>
                </a:solidFill>
                <a:latin typeface="Faustina"/>
              </a:rPr>
              <a:t> </a:t>
            </a:r>
            <a:r>
              <a:rPr lang="en-US" sz="3399" dirty="0" err="1">
                <a:solidFill>
                  <a:srgbClr val="000000"/>
                </a:solidFill>
                <a:latin typeface="Faustina"/>
              </a:rPr>
              <a:t>bộ</a:t>
            </a:r>
            <a:r>
              <a:rPr lang="en-US" sz="3399" dirty="0">
                <a:solidFill>
                  <a:srgbClr val="000000"/>
                </a:solidFill>
                <a:latin typeface="Faustina"/>
              </a:rPr>
              <a:t> </a:t>
            </a:r>
            <a:r>
              <a:rPr lang="en-US" sz="3399" dirty="0" err="1">
                <a:solidFill>
                  <a:srgbClr val="000000"/>
                </a:solidFill>
                <a:latin typeface="Faustina"/>
              </a:rPr>
              <a:t>lọc</a:t>
            </a:r>
            <a:r>
              <a:rPr lang="en-US" sz="3399" dirty="0">
                <a:solidFill>
                  <a:srgbClr val="000000"/>
                </a:solidFill>
                <a:latin typeface="Faustina"/>
              </a:rPr>
              <a:t> FIR </a:t>
            </a:r>
            <a:r>
              <a:rPr lang="en-US" sz="3399" dirty="0" err="1">
                <a:solidFill>
                  <a:srgbClr val="000000"/>
                </a:solidFill>
                <a:latin typeface="Faustina"/>
              </a:rPr>
              <a:t>thông</a:t>
            </a:r>
            <a:r>
              <a:rPr lang="en-US" sz="3399" dirty="0">
                <a:solidFill>
                  <a:srgbClr val="000000"/>
                </a:solidFill>
                <a:latin typeface="Faustina"/>
              </a:rPr>
              <a:t> </a:t>
            </a:r>
            <a:r>
              <a:rPr lang="en-US" sz="3399" dirty="0" err="1">
                <a:solidFill>
                  <a:srgbClr val="000000"/>
                </a:solidFill>
                <a:latin typeface="Faustina"/>
              </a:rPr>
              <a:t>thấp</a:t>
            </a:r>
            <a:r>
              <a:rPr lang="en-US" sz="3399" dirty="0">
                <a:solidFill>
                  <a:srgbClr val="000000"/>
                </a:solidFill>
                <a:latin typeface="Faustina"/>
              </a:rPr>
              <a:t> </a:t>
            </a:r>
            <a:r>
              <a:rPr lang="en-US" sz="3399" dirty="0" err="1">
                <a:solidFill>
                  <a:srgbClr val="000000"/>
                </a:solidFill>
                <a:latin typeface="Faustina"/>
              </a:rPr>
              <a:t>có</a:t>
            </a:r>
            <a:r>
              <a:rPr lang="en-US" sz="3399" dirty="0">
                <a:solidFill>
                  <a:srgbClr val="000000"/>
                </a:solidFill>
                <a:latin typeface="Faustina"/>
              </a:rPr>
              <a:t> </a:t>
            </a:r>
            <a:r>
              <a:rPr lang="en-US" sz="3399" dirty="0" err="1">
                <a:solidFill>
                  <a:srgbClr val="000000"/>
                </a:solidFill>
                <a:latin typeface="Faustina"/>
              </a:rPr>
              <a:t>tấn</a:t>
            </a:r>
            <a:r>
              <a:rPr lang="en-US" sz="3399" dirty="0">
                <a:solidFill>
                  <a:srgbClr val="000000"/>
                </a:solidFill>
                <a:latin typeface="Faustina"/>
              </a:rPr>
              <a:t> </a:t>
            </a:r>
            <a:r>
              <a:rPr lang="en-US" sz="3399" dirty="0" err="1">
                <a:solidFill>
                  <a:srgbClr val="000000"/>
                </a:solidFill>
                <a:latin typeface="Faustina"/>
              </a:rPr>
              <a:t>số</a:t>
            </a:r>
            <a:r>
              <a:rPr lang="en-US" sz="3399" dirty="0">
                <a:solidFill>
                  <a:srgbClr val="000000"/>
                </a:solidFill>
                <a:latin typeface="Faustina"/>
              </a:rPr>
              <a:t> </a:t>
            </a:r>
            <a:r>
              <a:rPr lang="en-US" sz="3399" dirty="0" err="1">
                <a:solidFill>
                  <a:srgbClr val="000000"/>
                </a:solidFill>
                <a:latin typeface="Faustina"/>
              </a:rPr>
              <a:t>cắt</a:t>
            </a:r>
            <a:r>
              <a:rPr lang="en-US" sz="3399" dirty="0">
                <a:solidFill>
                  <a:srgbClr val="000000"/>
                </a:solidFill>
                <a:latin typeface="Faustina"/>
              </a:rPr>
              <a:t> </a:t>
            </a:r>
            <a:r>
              <a:rPr lang="en-US" sz="3399" dirty="0" err="1">
                <a:solidFill>
                  <a:srgbClr val="000000"/>
                </a:solidFill>
                <a:latin typeface="Faustina"/>
              </a:rPr>
              <a:t>là</a:t>
            </a:r>
            <a:r>
              <a:rPr lang="en-US" sz="3399" dirty="0">
                <a:solidFill>
                  <a:srgbClr val="000000"/>
                </a:solidFill>
                <a:latin typeface="Faustina"/>
              </a:rPr>
              <a:t> </a:t>
            </a:r>
            <a:r>
              <a:rPr lang="en-US" sz="3399" dirty="0" err="1">
                <a:solidFill>
                  <a:srgbClr val="000000"/>
                </a:solidFill>
                <a:latin typeface="Faustina"/>
              </a:rPr>
              <a:t>5kHz</a:t>
            </a:r>
            <a:r>
              <a:rPr lang="en-US" sz="3399" dirty="0">
                <a:solidFill>
                  <a:srgbClr val="000000"/>
                </a:solidFill>
                <a:latin typeface="Faustina"/>
              </a:rPr>
              <a:t> </a:t>
            </a:r>
            <a:r>
              <a:rPr lang="en-US" sz="3399" dirty="0" err="1">
                <a:solidFill>
                  <a:srgbClr val="000000"/>
                </a:solidFill>
                <a:latin typeface="Faustina"/>
              </a:rPr>
              <a:t>loại</a:t>
            </a:r>
            <a:r>
              <a:rPr lang="en-US" sz="3399" dirty="0">
                <a:solidFill>
                  <a:srgbClr val="000000"/>
                </a:solidFill>
                <a:latin typeface="Faustina"/>
              </a:rPr>
              <a:t> </a:t>
            </a:r>
            <a:r>
              <a:rPr lang="en-US" sz="3399" dirty="0" err="1">
                <a:solidFill>
                  <a:srgbClr val="000000"/>
                </a:solidFill>
                <a:latin typeface="Faustina"/>
              </a:rPr>
              <a:t>bỏ</a:t>
            </a:r>
            <a:r>
              <a:rPr lang="en-US" sz="3399" dirty="0">
                <a:solidFill>
                  <a:srgbClr val="000000"/>
                </a:solidFill>
                <a:latin typeface="Faustina"/>
              </a:rPr>
              <a:t> </a:t>
            </a:r>
            <a:r>
              <a:rPr lang="en-US" sz="3399" dirty="0" err="1">
                <a:solidFill>
                  <a:srgbClr val="000000"/>
                </a:solidFill>
                <a:latin typeface="Faustina"/>
              </a:rPr>
              <a:t>nhiễu</a:t>
            </a:r>
            <a:r>
              <a:rPr lang="en-US" sz="3399" dirty="0">
                <a:solidFill>
                  <a:srgbClr val="000000"/>
                </a:solidFill>
                <a:latin typeface="Faustina"/>
              </a:rPr>
              <a:t> </a:t>
            </a:r>
            <a:r>
              <a:rPr lang="en-US" sz="3399" dirty="0" err="1">
                <a:solidFill>
                  <a:srgbClr val="000000"/>
                </a:solidFill>
                <a:latin typeface="Faustina"/>
              </a:rPr>
              <a:t>này</a:t>
            </a:r>
            <a:r>
              <a:rPr lang="en-US" sz="3399" dirty="0">
                <a:solidFill>
                  <a:srgbClr val="000000"/>
                </a:solidFill>
                <a:latin typeface="Faustina"/>
              </a:rPr>
              <a:t>, </a:t>
            </a:r>
            <a:r>
              <a:rPr lang="en-US" sz="3399" dirty="0" err="1">
                <a:solidFill>
                  <a:srgbClr val="000000"/>
                </a:solidFill>
                <a:latin typeface="Faustina"/>
              </a:rPr>
              <a:t>mang</a:t>
            </a:r>
            <a:r>
              <a:rPr lang="en-US" sz="3399" dirty="0">
                <a:solidFill>
                  <a:srgbClr val="000000"/>
                </a:solidFill>
                <a:latin typeface="Faustina"/>
              </a:rPr>
              <a:t> </a:t>
            </a:r>
            <a:r>
              <a:rPr lang="en-US" sz="3399" dirty="0" err="1">
                <a:solidFill>
                  <a:srgbClr val="000000"/>
                </a:solidFill>
                <a:latin typeface="Faustina"/>
              </a:rPr>
              <a:t>lại</a:t>
            </a:r>
            <a:r>
              <a:rPr lang="en-US" sz="3399" dirty="0">
                <a:solidFill>
                  <a:srgbClr val="000000"/>
                </a:solidFill>
                <a:latin typeface="Faustina"/>
              </a:rPr>
              <a:t> </a:t>
            </a:r>
            <a:r>
              <a:rPr lang="en-US" sz="3399" dirty="0" err="1">
                <a:solidFill>
                  <a:srgbClr val="000000"/>
                </a:solidFill>
                <a:latin typeface="Faustina"/>
              </a:rPr>
              <a:t>âm</a:t>
            </a:r>
            <a:r>
              <a:rPr lang="en-US" sz="3399" dirty="0">
                <a:solidFill>
                  <a:srgbClr val="000000"/>
                </a:solidFill>
                <a:latin typeface="Faustina"/>
              </a:rPr>
              <a:t> bass </a:t>
            </a:r>
            <a:r>
              <a:rPr lang="en-US" sz="3399" dirty="0" err="1">
                <a:solidFill>
                  <a:srgbClr val="000000"/>
                </a:solidFill>
                <a:latin typeface="Faustina"/>
              </a:rPr>
              <a:t>trong</a:t>
            </a:r>
            <a:r>
              <a:rPr lang="en-US" sz="3399" dirty="0">
                <a:solidFill>
                  <a:srgbClr val="000000"/>
                </a:solidFill>
                <a:latin typeface="Faustina"/>
              </a:rPr>
              <a:t> </a:t>
            </a:r>
            <a:r>
              <a:rPr lang="en-US" sz="3399" dirty="0" err="1">
                <a:solidFill>
                  <a:srgbClr val="000000"/>
                </a:solidFill>
                <a:latin typeface="Faustina"/>
              </a:rPr>
              <a:t>trẻo</a:t>
            </a:r>
            <a:r>
              <a:rPr lang="en-US" sz="3399" dirty="0">
                <a:solidFill>
                  <a:srgbClr val="000000"/>
                </a:solidFill>
                <a:latin typeface="Faustina"/>
              </a:rPr>
              <a:t>, </a:t>
            </a:r>
            <a:r>
              <a:rPr lang="en-US" sz="3399" dirty="0" err="1">
                <a:solidFill>
                  <a:srgbClr val="000000"/>
                </a:solidFill>
                <a:latin typeface="Faustina"/>
              </a:rPr>
              <a:t>rõ</a:t>
            </a:r>
            <a:r>
              <a:rPr lang="en-US" sz="3399" dirty="0">
                <a:solidFill>
                  <a:srgbClr val="000000"/>
                </a:solidFill>
                <a:latin typeface="Faustina"/>
              </a:rPr>
              <a:t> </a:t>
            </a:r>
            <a:r>
              <a:rPr lang="en-US" sz="3399" dirty="0" err="1">
                <a:solidFill>
                  <a:srgbClr val="000000"/>
                </a:solidFill>
                <a:latin typeface="Faustina"/>
              </a:rPr>
              <a:t>ràng</a:t>
            </a:r>
            <a:r>
              <a:rPr lang="en-US" sz="3399" dirty="0">
                <a:solidFill>
                  <a:srgbClr val="000000"/>
                </a:solidFill>
                <a:latin typeface="Faustina"/>
              </a:rPr>
              <a:t> </a:t>
            </a:r>
            <a:r>
              <a:rPr lang="en-US" sz="3399" dirty="0" err="1">
                <a:solidFill>
                  <a:srgbClr val="000000"/>
                </a:solidFill>
                <a:latin typeface="Faustina"/>
              </a:rPr>
              <a:t>và</a:t>
            </a:r>
            <a:r>
              <a:rPr lang="en-US" sz="3399" dirty="0">
                <a:solidFill>
                  <a:srgbClr val="000000"/>
                </a:solidFill>
                <a:latin typeface="Faustina"/>
              </a:rPr>
              <a:t> </a:t>
            </a:r>
            <a:r>
              <a:rPr lang="en-US" sz="3399" dirty="0" err="1">
                <a:solidFill>
                  <a:srgbClr val="000000"/>
                </a:solidFill>
                <a:latin typeface="Faustina"/>
              </a:rPr>
              <a:t>không</a:t>
            </a:r>
            <a:r>
              <a:rPr lang="en-US" sz="3399" dirty="0">
                <a:solidFill>
                  <a:srgbClr val="000000"/>
                </a:solidFill>
                <a:latin typeface="Faustina"/>
              </a:rPr>
              <a:t> </a:t>
            </a:r>
            <a:r>
              <a:rPr lang="en-US" sz="3399" dirty="0" err="1">
                <a:solidFill>
                  <a:srgbClr val="000000"/>
                </a:solidFill>
                <a:latin typeface="Faustina"/>
              </a:rPr>
              <a:t>bị</a:t>
            </a:r>
            <a:r>
              <a:rPr lang="en-US" sz="3399" dirty="0">
                <a:solidFill>
                  <a:srgbClr val="000000"/>
                </a:solidFill>
                <a:latin typeface="Faustina"/>
              </a:rPr>
              <a:t> </a:t>
            </a:r>
            <a:r>
              <a:rPr lang="en-US" sz="3399" dirty="0" err="1">
                <a:solidFill>
                  <a:srgbClr val="000000"/>
                </a:solidFill>
                <a:latin typeface="Faustina"/>
              </a:rPr>
              <a:t>méo</a:t>
            </a:r>
            <a:r>
              <a:rPr lang="en-US" sz="3399" dirty="0">
                <a:solidFill>
                  <a:srgbClr val="000000"/>
                </a:solidFill>
                <a:latin typeface="Faustina"/>
              </a:rPr>
              <a:t> </a:t>
            </a:r>
            <a:r>
              <a:rPr lang="en-US" sz="3399" dirty="0" err="1">
                <a:solidFill>
                  <a:srgbClr val="000000"/>
                </a:solidFill>
                <a:latin typeface="Faustina"/>
              </a:rPr>
              <a:t>tiếng</a:t>
            </a:r>
            <a:r>
              <a:rPr lang="en-US" sz="3399" dirty="0">
                <a:solidFill>
                  <a:srgbClr val="000000"/>
                </a:solidFill>
                <a:latin typeface="Faustina"/>
              </a:rPr>
              <a:t>, </a:t>
            </a:r>
            <a:r>
              <a:rPr lang="en-US" sz="3399" dirty="0" err="1">
                <a:solidFill>
                  <a:srgbClr val="000000"/>
                </a:solidFill>
                <a:latin typeface="Faustina"/>
              </a:rPr>
              <a:t>bảo</a:t>
            </a:r>
            <a:r>
              <a:rPr lang="en-US" sz="3399" dirty="0">
                <a:solidFill>
                  <a:srgbClr val="000000"/>
                </a:solidFill>
                <a:latin typeface="Faustina"/>
              </a:rPr>
              <a:t> </a:t>
            </a:r>
            <a:r>
              <a:rPr lang="en-US" sz="3399" dirty="0" err="1">
                <a:solidFill>
                  <a:srgbClr val="000000"/>
                </a:solidFill>
                <a:latin typeface="Faustina"/>
              </a:rPr>
              <a:t>vệ</a:t>
            </a:r>
            <a:r>
              <a:rPr lang="en-US" sz="3399" dirty="0">
                <a:solidFill>
                  <a:srgbClr val="000000"/>
                </a:solidFill>
                <a:latin typeface="Faustina"/>
              </a:rPr>
              <a:t> loa </a:t>
            </a:r>
            <a:r>
              <a:rPr lang="en-US" sz="3399" dirty="0" err="1">
                <a:solidFill>
                  <a:srgbClr val="000000"/>
                </a:solidFill>
                <a:latin typeface="Faustina"/>
              </a:rPr>
              <a:t>trầm</a:t>
            </a:r>
            <a:r>
              <a:rPr lang="en-US" sz="3399" dirty="0">
                <a:solidFill>
                  <a:srgbClr val="000000"/>
                </a:solidFill>
                <a:latin typeface="Faustina"/>
              </a:rPr>
              <a:t>, </a:t>
            </a:r>
            <a:r>
              <a:rPr lang="en-US" sz="3399" dirty="0" err="1">
                <a:solidFill>
                  <a:srgbClr val="000000"/>
                </a:solidFill>
                <a:latin typeface="Faustina"/>
              </a:rPr>
              <a:t>tạo</a:t>
            </a:r>
            <a:r>
              <a:rPr lang="en-US" sz="3399" dirty="0">
                <a:solidFill>
                  <a:srgbClr val="000000"/>
                </a:solidFill>
                <a:latin typeface="Faustina"/>
              </a:rPr>
              <a:t> </a:t>
            </a:r>
            <a:r>
              <a:rPr lang="en-US" sz="3399" dirty="0" err="1">
                <a:solidFill>
                  <a:srgbClr val="000000"/>
                </a:solidFill>
                <a:latin typeface="Faustina"/>
              </a:rPr>
              <a:t>hiệu</a:t>
            </a:r>
            <a:r>
              <a:rPr lang="en-US" sz="3399" dirty="0">
                <a:solidFill>
                  <a:srgbClr val="000000"/>
                </a:solidFill>
                <a:latin typeface="Faustina"/>
              </a:rPr>
              <a:t> </a:t>
            </a:r>
            <a:r>
              <a:rPr lang="en-US" sz="3399" dirty="0" err="1">
                <a:solidFill>
                  <a:srgbClr val="000000"/>
                </a:solidFill>
                <a:latin typeface="Faustina"/>
              </a:rPr>
              <a:t>ứng</a:t>
            </a:r>
            <a:r>
              <a:rPr lang="en-US" sz="3399" dirty="0">
                <a:solidFill>
                  <a:srgbClr val="000000"/>
                </a:solidFill>
                <a:latin typeface="Faustina"/>
              </a:rPr>
              <a:t> </a:t>
            </a:r>
            <a:r>
              <a:rPr lang="en-US" sz="3399" dirty="0" err="1">
                <a:solidFill>
                  <a:srgbClr val="000000"/>
                </a:solidFill>
                <a:latin typeface="Faustina"/>
              </a:rPr>
              <a:t>âm</a:t>
            </a:r>
            <a:r>
              <a:rPr lang="en-US" sz="3399" dirty="0">
                <a:solidFill>
                  <a:srgbClr val="000000"/>
                </a:solidFill>
                <a:latin typeface="Faustina"/>
              </a:rPr>
              <a:t> </a:t>
            </a:r>
            <a:r>
              <a:rPr lang="en-US" sz="3399" dirty="0" err="1">
                <a:solidFill>
                  <a:srgbClr val="000000"/>
                </a:solidFill>
                <a:latin typeface="Faustina"/>
              </a:rPr>
              <a:t>thanh</a:t>
            </a:r>
            <a:r>
              <a:rPr lang="en-US" sz="3399" dirty="0">
                <a:solidFill>
                  <a:srgbClr val="000000"/>
                </a:solidFill>
                <a:latin typeface="Faustina"/>
              </a:rPr>
              <a:t>, </a:t>
            </a:r>
            <a:r>
              <a:rPr lang="en-US" sz="3399" dirty="0" err="1">
                <a:solidFill>
                  <a:srgbClr val="000000"/>
                </a:solidFill>
                <a:latin typeface="Faustina"/>
              </a:rPr>
              <a:t>kiểm</a:t>
            </a:r>
            <a:r>
              <a:rPr lang="en-US" sz="3399" dirty="0">
                <a:solidFill>
                  <a:srgbClr val="000000"/>
                </a:solidFill>
                <a:latin typeface="Faustina"/>
              </a:rPr>
              <a:t> </a:t>
            </a:r>
            <a:r>
              <a:rPr lang="en-US" sz="3399" dirty="0" err="1">
                <a:solidFill>
                  <a:srgbClr val="000000"/>
                </a:solidFill>
                <a:latin typeface="Faustina"/>
              </a:rPr>
              <a:t>soát</a:t>
            </a:r>
            <a:r>
              <a:rPr lang="en-US" sz="3399" dirty="0">
                <a:solidFill>
                  <a:srgbClr val="000000"/>
                </a:solidFill>
                <a:latin typeface="Faustina"/>
              </a:rPr>
              <a:t> </a:t>
            </a:r>
            <a:r>
              <a:rPr lang="en-US" sz="3399" dirty="0" err="1">
                <a:solidFill>
                  <a:srgbClr val="000000"/>
                </a:solidFill>
                <a:latin typeface="Faustina"/>
              </a:rPr>
              <a:t>dải</a:t>
            </a:r>
            <a:r>
              <a:rPr lang="en-US" sz="3399" dirty="0">
                <a:solidFill>
                  <a:srgbClr val="000000"/>
                </a:solidFill>
                <a:latin typeface="Faustina"/>
              </a:rPr>
              <a:t> </a:t>
            </a:r>
            <a:r>
              <a:rPr lang="en-US" sz="3399" dirty="0" err="1">
                <a:solidFill>
                  <a:srgbClr val="000000"/>
                </a:solidFill>
                <a:latin typeface="Faustina"/>
              </a:rPr>
              <a:t>tần</a:t>
            </a:r>
            <a:r>
              <a:rPr lang="en-US" sz="3399" dirty="0">
                <a:solidFill>
                  <a:srgbClr val="000000"/>
                </a:solidFill>
                <a:latin typeface="Faustina"/>
              </a:rPr>
              <a:t> bass, ...</a:t>
            </a:r>
          </a:p>
        </p:txBody>
      </p:sp>
      <p:sp>
        <p:nvSpPr>
          <p:cNvPr id="19" name="TextBox 19"/>
          <p:cNvSpPr txBox="1"/>
          <p:nvPr/>
        </p:nvSpPr>
        <p:spPr>
          <a:xfrm>
            <a:off x="2200267" y="855056"/>
            <a:ext cx="4910520"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TỔNG</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QUAN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95820" y="-1782102"/>
            <a:ext cx="3564204" cy="356420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768983" y="0"/>
            <a:ext cx="4499967" cy="10287000"/>
            <a:chOff x="0" y="0"/>
            <a:chExt cx="1185177" cy="2709333"/>
          </a:xfrm>
        </p:grpSpPr>
        <p:sp>
          <p:nvSpPr>
            <p:cNvPr id="6" name="Freeform 6"/>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7" name="TextBox 7"/>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135014" y="7508521"/>
            <a:ext cx="5512638" cy="551263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21" name="Hình ảnh 20" descr="Ảnh có chứa hàng, Sơ đồ, biểu đồ, văn bản&#10;&#10;Mô tả được tạo tự động">
            <a:extLst>
              <a:ext uri="{FF2B5EF4-FFF2-40B4-BE49-F238E27FC236}">
                <a16:creationId xmlns:a16="http://schemas.microsoft.com/office/drawing/2014/main" id="{CF413791-E8F4-F13D-9B36-B969319DEC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57674"/>
            <a:ext cx="10026525" cy="3062988"/>
          </a:xfrm>
          <a:prstGeom prst="rect">
            <a:avLst/>
          </a:prstGeom>
          <a:noFill/>
          <a:ln>
            <a:noFill/>
          </a:ln>
        </p:spPr>
      </p:pic>
      <p:pic>
        <p:nvPicPr>
          <p:cNvPr id="22" name="Hình ảnh 21" descr="Ảnh có chứa Sơ đồ, văn bản, hàng, ảnh chụp màn hình&#10;&#10;Mô tả được tạo tự động">
            <a:extLst>
              <a:ext uri="{FF2B5EF4-FFF2-40B4-BE49-F238E27FC236}">
                <a16:creationId xmlns:a16="http://schemas.microsoft.com/office/drawing/2014/main" id="{990F11C2-6146-1DEE-C677-CC86A51C8F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313" y="3387734"/>
            <a:ext cx="10026525" cy="3015840"/>
          </a:xfrm>
          <a:prstGeom prst="rect">
            <a:avLst/>
          </a:prstGeom>
          <a:noFill/>
          <a:ln>
            <a:noFill/>
          </a:ln>
        </p:spPr>
      </p:pic>
      <p:pic>
        <p:nvPicPr>
          <p:cNvPr id="23" name="Hình ảnh 22" descr="Ảnh có chứa hàng, văn bản, Sơ đồ, biểu đồ&#10;&#10;Mô tả được tạo tự động">
            <a:extLst>
              <a:ext uri="{FF2B5EF4-FFF2-40B4-BE49-F238E27FC236}">
                <a16:creationId xmlns:a16="http://schemas.microsoft.com/office/drawing/2014/main" id="{001A38C3-ABDB-C651-C26F-06EB68D6FE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4228" y="6553402"/>
            <a:ext cx="9884696" cy="3285800"/>
          </a:xfrm>
          <a:prstGeom prst="rect">
            <a:avLst/>
          </a:prstGeom>
          <a:noFill/>
          <a:ln>
            <a:noFill/>
          </a:ln>
        </p:spPr>
      </p:pic>
      <p:sp>
        <p:nvSpPr>
          <p:cNvPr id="24" name="Hộp Văn bản 23">
            <a:extLst>
              <a:ext uri="{FF2B5EF4-FFF2-40B4-BE49-F238E27FC236}">
                <a16:creationId xmlns:a16="http://schemas.microsoft.com/office/drawing/2014/main" id="{2F7C5F55-B7BA-6B4D-E08C-1C4635695B68}"/>
              </a:ext>
            </a:extLst>
          </p:cNvPr>
          <p:cNvSpPr txBox="1"/>
          <p:nvPr/>
        </p:nvSpPr>
        <p:spPr>
          <a:xfrm>
            <a:off x="10050653" y="1489714"/>
            <a:ext cx="3712876" cy="584775"/>
          </a:xfrm>
          <a:prstGeom prst="rect">
            <a:avLst/>
          </a:prstGeom>
          <a:noFill/>
        </p:spPr>
        <p:txBody>
          <a:bodyPr wrap="none" rtlCol="0">
            <a:spAutoFit/>
          </a:bodyPr>
          <a:lstStyle/>
          <a:p>
            <a:r>
              <a:rPr lang="en-US" sz="3200" b="1" kern="0" dirty="0">
                <a:effectLst/>
                <a:latin typeface="Noto Sans" panose="020B0502040504020204" pitchFamily="34" charset="0"/>
                <a:ea typeface="Noto Sans" panose="020B0502040504020204" pitchFamily="34" charset="0"/>
                <a:cs typeface="Noto Sans" panose="020B0502040504020204" pitchFamily="34" charset="0"/>
              </a:rPr>
              <a:t> </a:t>
            </a: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Tín</a:t>
            </a:r>
            <a:r>
              <a:rPr lang="en-US" sz="3200" b="1" kern="0" dirty="0">
                <a:effectLst/>
                <a:latin typeface="Noto Sans" panose="020B0502040504020204" pitchFamily="34" charset="0"/>
                <a:ea typeface="Noto Sans" panose="020B0502040504020204" pitchFamily="34" charset="0"/>
                <a:cs typeface="Noto Sans" panose="020B0502040504020204" pitchFamily="34" charset="0"/>
              </a:rPr>
              <a:t> </a:t>
            </a: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hiệu</a:t>
            </a:r>
            <a:r>
              <a:rPr lang="en-US" sz="3200" b="1" kern="0" dirty="0">
                <a:effectLst/>
                <a:latin typeface="Noto Sans" panose="020B0502040504020204" pitchFamily="34" charset="0"/>
                <a:ea typeface="Noto Sans" panose="020B0502040504020204" pitchFamily="34" charset="0"/>
                <a:cs typeface="Noto Sans" panose="020B0502040504020204" pitchFamily="34" charset="0"/>
              </a:rPr>
              <a:t> ban </a:t>
            </a: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đầu</a:t>
            </a:r>
            <a:endParaRPr lang="en-US" sz="3200" dirty="0">
              <a:latin typeface="Noto Sans" panose="020B0502040504020204" pitchFamily="34" charset="0"/>
              <a:ea typeface="Noto Sans" panose="020B0502040504020204" pitchFamily="34" charset="0"/>
              <a:cs typeface="Noto Sans" panose="020B0502040504020204" pitchFamily="34" charset="0"/>
            </a:endParaRPr>
          </a:p>
        </p:txBody>
      </p:sp>
      <p:sp>
        <p:nvSpPr>
          <p:cNvPr id="25" name="Hộp Văn bản 24">
            <a:extLst>
              <a:ext uri="{FF2B5EF4-FFF2-40B4-BE49-F238E27FC236}">
                <a16:creationId xmlns:a16="http://schemas.microsoft.com/office/drawing/2014/main" id="{A84A4B8D-B927-6624-66E0-1AEF2D462585}"/>
              </a:ext>
            </a:extLst>
          </p:cNvPr>
          <p:cNvSpPr txBox="1"/>
          <p:nvPr/>
        </p:nvSpPr>
        <p:spPr>
          <a:xfrm>
            <a:off x="10068237" y="4150193"/>
            <a:ext cx="3677707" cy="1297919"/>
          </a:xfrm>
          <a:prstGeom prst="rect">
            <a:avLst/>
          </a:prstGeom>
          <a:noFill/>
        </p:spPr>
        <p:txBody>
          <a:bodyPr wrap="square" rtlCol="0">
            <a:spAutoFit/>
          </a:bodyPr>
          <a:lstStyle/>
          <a:p>
            <a:pPr algn="ctr">
              <a:lnSpc>
                <a:spcPts val="4900"/>
              </a:lnSpc>
            </a:pP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Tín</a:t>
            </a:r>
            <a:r>
              <a:rPr lang="en-US" sz="3200" b="1" kern="0" dirty="0">
                <a:effectLst/>
                <a:latin typeface="Noto Sans" panose="020B0502040504020204" pitchFamily="34" charset="0"/>
                <a:ea typeface="Noto Sans" panose="020B0502040504020204" pitchFamily="34" charset="0"/>
                <a:cs typeface="Noto Sans" panose="020B0502040504020204" pitchFamily="34" charset="0"/>
              </a:rPr>
              <a:t> </a:t>
            </a: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hiệu</a:t>
            </a:r>
            <a:r>
              <a:rPr lang="en-US" sz="3200" b="1" kern="0" dirty="0">
                <a:effectLst/>
                <a:latin typeface="Noto Sans" panose="020B0502040504020204" pitchFamily="34" charset="0"/>
                <a:ea typeface="Noto Sans" panose="020B0502040504020204" pitchFamily="34" charset="0"/>
                <a:cs typeface="Noto Sans" panose="020B0502040504020204" pitchFamily="34" charset="0"/>
              </a:rPr>
              <a:t> </a:t>
            </a: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sau</a:t>
            </a:r>
            <a:r>
              <a:rPr lang="en-US" sz="3200" b="1" kern="0" dirty="0">
                <a:effectLst/>
                <a:latin typeface="Noto Sans" panose="020B0502040504020204" pitchFamily="34" charset="0"/>
                <a:ea typeface="Noto Sans" panose="020B0502040504020204" pitchFamily="34" charset="0"/>
                <a:cs typeface="Noto Sans" panose="020B0502040504020204" pitchFamily="34" charset="0"/>
              </a:rPr>
              <a:t> </a:t>
            </a: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khi</a:t>
            </a:r>
            <a:r>
              <a:rPr lang="en-US" sz="3200" b="1" kern="0" dirty="0">
                <a:effectLst/>
                <a:latin typeface="Noto Sans" panose="020B0502040504020204" pitchFamily="34" charset="0"/>
                <a:ea typeface="Noto Sans" panose="020B0502040504020204" pitchFamily="34" charset="0"/>
                <a:cs typeface="Noto Sans" panose="020B0502040504020204" pitchFamily="34" charset="0"/>
              </a:rPr>
              <a:t> </a:t>
            </a: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thêm</a:t>
            </a:r>
            <a:r>
              <a:rPr lang="en-US" sz="3200" b="1" kern="0" dirty="0">
                <a:effectLst/>
                <a:latin typeface="Noto Sans" panose="020B0502040504020204" pitchFamily="34" charset="0"/>
                <a:ea typeface="Noto Sans" panose="020B0502040504020204" pitchFamily="34" charset="0"/>
                <a:cs typeface="Noto Sans" panose="020B0502040504020204" pitchFamily="34" charset="0"/>
              </a:rPr>
              <a:t> </a:t>
            </a: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nhiễu</a:t>
            </a:r>
            <a:endParaRPr lang="en-US" sz="3200" dirty="0">
              <a:latin typeface="Noto Sans" panose="020B0502040504020204" pitchFamily="34" charset="0"/>
              <a:ea typeface="Noto Sans" panose="020B0502040504020204" pitchFamily="34" charset="0"/>
              <a:cs typeface="Noto Sans" panose="020B0502040504020204" pitchFamily="34" charset="0"/>
            </a:endParaRPr>
          </a:p>
        </p:txBody>
      </p:sp>
      <p:sp>
        <p:nvSpPr>
          <p:cNvPr id="27" name="Hộp Văn bản 26">
            <a:extLst>
              <a:ext uri="{FF2B5EF4-FFF2-40B4-BE49-F238E27FC236}">
                <a16:creationId xmlns:a16="http://schemas.microsoft.com/office/drawing/2014/main" id="{937A784F-6E1E-7375-56FC-25884890E489}"/>
              </a:ext>
            </a:extLst>
          </p:cNvPr>
          <p:cNvSpPr txBox="1"/>
          <p:nvPr/>
        </p:nvSpPr>
        <p:spPr>
          <a:xfrm>
            <a:off x="10050653" y="7523816"/>
            <a:ext cx="3195695" cy="1077218"/>
          </a:xfrm>
          <a:prstGeom prst="rect">
            <a:avLst/>
          </a:prstGeom>
          <a:noFill/>
        </p:spPr>
        <p:txBody>
          <a:bodyPr wrap="square">
            <a:spAutoFit/>
          </a:bodyPr>
          <a:lstStyle/>
          <a:p>
            <a:pPr algn="ct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Tín</a:t>
            </a:r>
            <a:r>
              <a:rPr lang="en-US" sz="3200" b="1" kern="0" dirty="0">
                <a:effectLst/>
                <a:latin typeface="Noto Sans" panose="020B0502040504020204" pitchFamily="34" charset="0"/>
                <a:ea typeface="Noto Sans" panose="020B0502040504020204" pitchFamily="34" charset="0"/>
                <a:cs typeface="Noto Sans" panose="020B0502040504020204" pitchFamily="34" charset="0"/>
              </a:rPr>
              <a:t> </a:t>
            </a: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hiệu</a:t>
            </a:r>
            <a:r>
              <a:rPr lang="en-US" sz="3200" b="1" kern="0" dirty="0">
                <a:effectLst/>
                <a:latin typeface="Noto Sans" panose="020B0502040504020204" pitchFamily="34" charset="0"/>
                <a:ea typeface="Noto Sans" panose="020B0502040504020204" pitchFamily="34" charset="0"/>
                <a:cs typeface="Noto Sans" panose="020B0502040504020204" pitchFamily="34" charset="0"/>
              </a:rPr>
              <a:t> </a:t>
            </a:r>
            <a:r>
              <a:rPr lang="en-US" sz="3200" b="1" kern="0" dirty="0" err="1">
                <a:effectLst/>
                <a:latin typeface="Noto Sans" panose="020B0502040504020204" pitchFamily="34" charset="0"/>
                <a:ea typeface="Noto Sans" panose="020B0502040504020204" pitchFamily="34" charset="0"/>
                <a:cs typeface="Noto Sans" panose="020B0502040504020204" pitchFamily="34" charset="0"/>
              </a:rPr>
              <a:t>sau</a:t>
            </a:r>
            <a:r>
              <a:rPr lang="en-US" sz="3200" b="1" kern="0" dirty="0">
                <a:effectLst/>
                <a:latin typeface="Noto Sans" panose="020B0502040504020204" pitchFamily="34" charset="0"/>
                <a:ea typeface="Noto Sans" panose="020B0502040504020204" pitchFamily="34" charset="0"/>
                <a:cs typeface="Noto Sans" panose="020B0502040504020204" pitchFamily="34" charset="0"/>
              </a:rPr>
              <a:t> qua medium</a:t>
            </a:r>
            <a:endParaRPr lang="en-US" sz="3200" dirty="0">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95820" y="-1782102"/>
            <a:ext cx="3564204" cy="356420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768983" y="0"/>
            <a:ext cx="4499967" cy="10287000"/>
            <a:chOff x="0" y="0"/>
            <a:chExt cx="1185177" cy="2709333"/>
          </a:xfrm>
        </p:grpSpPr>
        <p:sp>
          <p:nvSpPr>
            <p:cNvPr id="6" name="Freeform 6"/>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7" name="TextBox 7"/>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135014" y="7508521"/>
            <a:ext cx="5512638" cy="551263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908854" y="0"/>
            <a:ext cx="11668073" cy="5280401"/>
          </a:xfrm>
          <a:custGeom>
            <a:avLst/>
            <a:gdLst/>
            <a:ahLst/>
            <a:cxnLst/>
            <a:rect l="l" t="t" r="r" b="b"/>
            <a:pathLst>
              <a:path w="11668073" h="5280401">
                <a:moveTo>
                  <a:pt x="0" y="0"/>
                </a:moveTo>
                <a:lnTo>
                  <a:pt x="11668072" y="0"/>
                </a:lnTo>
                <a:lnTo>
                  <a:pt x="11668072" y="5280401"/>
                </a:lnTo>
                <a:lnTo>
                  <a:pt x="0" y="5280401"/>
                </a:lnTo>
                <a:lnTo>
                  <a:pt x="0" y="0"/>
                </a:lnTo>
                <a:close/>
              </a:path>
            </a:pathLst>
          </a:custGeom>
          <a:blipFill>
            <a:blip r:embed="rId2"/>
            <a:stretch>
              <a:fillRect t="-1187" b="-1187"/>
            </a:stretch>
          </a:blipFill>
        </p:spPr>
      </p:sp>
      <p:sp>
        <p:nvSpPr>
          <p:cNvPr id="12" name="Freeform 12"/>
          <p:cNvSpPr/>
          <p:nvPr/>
        </p:nvSpPr>
        <p:spPr>
          <a:xfrm>
            <a:off x="1908854" y="5280401"/>
            <a:ext cx="11668073" cy="4108476"/>
          </a:xfrm>
          <a:custGeom>
            <a:avLst/>
            <a:gdLst/>
            <a:ahLst/>
            <a:cxnLst/>
            <a:rect l="l" t="t" r="r" b="b"/>
            <a:pathLst>
              <a:path w="11668073" h="4108476">
                <a:moveTo>
                  <a:pt x="0" y="0"/>
                </a:moveTo>
                <a:lnTo>
                  <a:pt x="11668072" y="0"/>
                </a:lnTo>
                <a:lnTo>
                  <a:pt x="11668072" y="4108476"/>
                </a:lnTo>
                <a:lnTo>
                  <a:pt x="0" y="4108476"/>
                </a:lnTo>
                <a:lnTo>
                  <a:pt x="0" y="0"/>
                </a:lnTo>
                <a:close/>
              </a:path>
            </a:pathLst>
          </a:custGeom>
          <a:blipFill>
            <a:blip r:embed="rId3"/>
            <a:stretch>
              <a:fillRect/>
            </a:stretch>
          </a:blipFill>
        </p:spPr>
      </p:sp>
      <p:sp>
        <p:nvSpPr>
          <p:cNvPr id="13" name="TextBox 13"/>
          <p:cNvSpPr txBox="1"/>
          <p:nvPr/>
        </p:nvSpPr>
        <p:spPr>
          <a:xfrm>
            <a:off x="10021222" y="1282992"/>
            <a:ext cx="3555704" cy="941071"/>
          </a:xfrm>
          <a:prstGeom prst="rect">
            <a:avLst/>
          </a:prstGeom>
        </p:spPr>
        <p:txBody>
          <a:bodyPr lIns="0" tIns="0" rIns="0" bIns="0" rtlCol="0" anchor="t">
            <a:spAutoFit/>
          </a:bodyPr>
          <a:lstStyle/>
          <a:p>
            <a:pPr algn="l">
              <a:lnSpc>
                <a:spcPts val="3779"/>
              </a:lnSpc>
              <a:spcBef>
                <a:spcPct val="0"/>
              </a:spcBef>
            </a:pPr>
            <a:r>
              <a:rPr lang="en-US" sz="2699">
                <a:solidFill>
                  <a:srgbClr val="000000"/>
                </a:solidFill>
                <a:latin typeface="Noto Sans"/>
              </a:rPr>
              <a:t>Tín hiệu vẫn còn nhiễu với biên độ lớn</a:t>
            </a:r>
          </a:p>
        </p:txBody>
      </p:sp>
      <p:grpSp>
        <p:nvGrpSpPr>
          <p:cNvPr id="14" name="Group 14"/>
          <p:cNvGrpSpPr/>
          <p:nvPr/>
        </p:nvGrpSpPr>
        <p:grpSpPr>
          <a:xfrm>
            <a:off x="11799074" y="2640200"/>
            <a:ext cx="1253017" cy="1783049"/>
            <a:chOff x="0" y="0"/>
            <a:chExt cx="330013" cy="469610"/>
          </a:xfrm>
        </p:grpSpPr>
        <p:sp>
          <p:nvSpPr>
            <p:cNvPr id="15" name="Freeform 15"/>
            <p:cNvSpPr/>
            <p:nvPr/>
          </p:nvSpPr>
          <p:spPr>
            <a:xfrm>
              <a:off x="0" y="0"/>
              <a:ext cx="330013" cy="469610"/>
            </a:xfrm>
            <a:custGeom>
              <a:avLst/>
              <a:gdLst/>
              <a:ahLst/>
              <a:cxnLst/>
              <a:rect l="l" t="t" r="r" b="b"/>
              <a:pathLst>
                <a:path w="330013" h="469610">
                  <a:moveTo>
                    <a:pt x="0" y="0"/>
                  </a:moveTo>
                  <a:lnTo>
                    <a:pt x="330013" y="0"/>
                  </a:lnTo>
                  <a:lnTo>
                    <a:pt x="330013" y="469610"/>
                  </a:lnTo>
                  <a:lnTo>
                    <a:pt x="0" y="469610"/>
                  </a:lnTo>
                  <a:close/>
                </a:path>
              </a:pathLst>
            </a:custGeom>
            <a:solidFill>
              <a:srgbClr val="000000">
                <a:alpha val="0"/>
              </a:srgbClr>
            </a:solidFill>
            <a:ln w="47625" cap="sq">
              <a:solidFill>
                <a:srgbClr val="EB0909"/>
              </a:solidFill>
              <a:prstDash val="solid"/>
              <a:miter/>
            </a:ln>
          </p:spPr>
        </p:sp>
        <p:sp>
          <p:nvSpPr>
            <p:cNvPr id="16" name="TextBox 16"/>
            <p:cNvSpPr txBox="1"/>
            <p:nvPr/>
          </p:nvSpPr>
          <p:spPr>
            <a:xfrm>
              <a:off x="0" y="-38100"/>
              <a:ext cx="330013" cy="50771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048085" y="7164790"/>
            <a:ext cx="1253017" cy="1783049"/>
            <a:chOff x="0" y="0"/>
            <a:chExt cx="330013" cy="469610"/>
          </a:xfrm>
        </p:grpSpPr>
        <p:sp>
          <p:nvSpPr>
            <p:cNvPr id="18" name="Freeform 18"/>
            <p:cNvSpPr/>
            <p:nvPr/>
          </p:nvSpPr>
          <p:spPr>
            <a:xfrm>
              <a:off x="0" y="0"/>
              <a:ext cx="330013" cy="469610"/>
            </a:xfrm>
            <a:custGeom>
              <a:avLst/>
              <a:gdLst/>
              <a:ahLst/>
              <a:cxnLst/>
              <a:rect l="l" t="t" r="r" b="b"/>
              <a:pathLst>
                <a:path w="330013" h="469610">
                  <a:moveTo>
                    <a:pt x="0" y="0"/>
                  </a:moveTo>
                  <a:lnTo>
                    <a:pt x="330013" y="0"/>
                  </a:lnTo>
                  <a:lnTo>
                    <a:pt x="330013" y="469610"/>
                  </a:lnTo>
                  <a:lnTo>
                    <a:pt x="0" y="469610"/>
                  </a:lnTo>
                  <a:close/>
                </a:path>
              </a:pathLst>
            </a:custGeom>
            <a:solidFill>
              <a:srgbClr val="000000">
                <a:alpha val="0"/>
              </a:srgbClr>
            </a:solidFill>
            <a:ln w="47625" cap="sq">
              <a:solidFill>
                <a:srgbClr val="EB0909"/>
              </a:solidFill>
              <a:prstDash val="solid"/>
              <a:miter/>
            </a:ln>
          </p:spPr>
        </p:sp>
        <p:sp>
          <p:nvSpPr>
            <p:cNvPr id="19" name="TextBox 19"/>
            <p:cNvSpPr txBox="1"/>
            <p:nvPr/>
          </p:nvSpPr>
          <p:spPr>
            <a:xfrm>
              <a:off x="0" y="-38100"/>
              <a:ext cx="330013" cy="50771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0860576" y="5926680"/>
            <a:ext cx="2716351" cy="94107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Noto Sans"/>
              </a:rPr>
              <a:t>Tín hiệu nhiễu với biên độ thấp</a:t>
            </a:r>
          </a:p>
        </p:txBody>
      </p:sp>
    </p:spTree>
    <p:extLst>
      <p:ext uri="{BB962C8B-B14F-4D97-AF65-F5344CB8AC3E}">
        <p14:creationId xmlns:p14="http://schemas.microsoft.com/office/powerpoint/2010/main" val="2485054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599607" y="1184704"/>
            <a:ext cx="10996944" cy="671018"/>
          </a:xfrm>
          <a:prstGeom prst="rect">
            <a:avLst/>
          </a:prstGeom>
        </p:spPr>
        <p:txBody>
          <a:bodyPr wrap="square" lIns="0" tIns="0" rIns="0" bIns="0" rtlCol="0" anchor="t">
            <a:spAutoFit/>
          </a:bodyPr>
          <a:lstStyle/>
          <a:p>
            <a:pPr marL="0" lvl="0" indent="0" algn="l">
              <a:lnSpc>
                <a:spcPts val="5600"/>
              </a:lnSpc>
              <a:spcBef>
                <a:spcPct val="0"/>
              </a:spcBef>
            </a:pP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Thiết</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kế</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bộ</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Serial to Parallel</a:t>
            </a:r>
          </a:p>
        </p:txBody>
      </p:sp>
      <p:grpSp>
        <p:nvGrpSpPr>
          <p:cNvPr id="3" name="Group 3"/>
          <p:cNvGrpSpPr/>
          <p:nvPr/>
        </p:nvGrpSpPr>
        <p:grpSpPr>
          <a:xfrm>
            <a:off x="-1595820" y="-1782102"/>
            <a:ext cx="3564204" cy="356420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788033" y="0"/>
            <a:ext cx="4499967" cy="10287000"/>
            <a:chOff x="0" y="0"/>
            <a:chExt cx="1185177" cy="2709333"/>
          </a:xfrm>
        </p:grpSpPr>
        <p:sp>
          <p:nvSpPr>
            <p:cNvPr id="8" name="Freeform 8"/>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9" name="TextBox 9"/>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135014" y="7508521"/>
            <a:ext cx="5512638" cy="55126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812467" y="3717718"/>
            <a:ext cx="11645392" cy="3996342"/>
          </a:xfrm>
          <a:custGeom>
            <a:avLst/>
            <a:gdLst/>
            <a:ahLst/>
            <a:cxnLst/>
            <a:rect l="l" t="t" r="r" b="b"/>
            <a:pathLst>
              <a:path w="11645392" h="3996342">
                <a:moveTo>
                  <a:pt x="0" y="0"/>
                </a:moveTo>
                <a:lnTo>
                  <a:pt x="11645392" y="0"/>
                </a:lnTo>
                <a:lnTo>
                  <a:pt x="11645392" y="3996343"/>
                </a:lnTo>
                <a:lnTo>
                  <a:pt x="0" y="3996343"/>
                </a:lnTo>
                <a:lnTo>
                  <a:pt x="0" y="0"/>
                </a:lnTo>
                <a:close/>
              </a:path>
            </a:pathLst>
          </a:custGeom>
          <a:blipFill>
            <a:blip r:embed="rId4"/>
            <a:stretch>
              <a:fillRect/>
            </a:stretch>
          </a:blipFill>
        </p:spPr>
      </p:sp>
      <p:sp>
        <p:nvSpPr>
          <p:cNvPr id="14" name="TextBox 14"/>
          <p:cNvSpPr txBox="1"/>
          <p:nvPr/>
        </p:nvSpPr>
        <p:spPr>
          <a:xfrm>
            <a:off x="3154611" y="178608"/>
            <a:ext cx="7284789"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
        <p:nvSpPr>
          <p:cNvPr id="15" name="TextBox 15"/>
          <p:cNvSpPr txBox="1"/>
          <p:nvPr/>
        </p:nvSpPr>
        <p:spPr>
          <a:xfrm>
            <a:off x="781269" y="2232452"/>
            <a:ext cx="12477516" cy="1180465"/>
          </a:xfrm>
          <a:prstGeom prst="rect">
            <a:avLst/>
          </a:prstGeom>
        </p:spPr>
        <p:txBody>
          <a:bodyPr lIns="0" tIns="0" rIns="0" bIns="0" rtlCol="0" anchor="t">
            <a:spAutoFit/>
          </a:bodyPr>
          <a:lstStyle/>
          <a:p>
            <a:pPr algn="l">
              <a:lnSpc>
                <a:spcPts val="4759"/>
              </a:lnSpc>
              <a:spcBef>
                <a:spcPct val="0"/>
              </a:spcBef>
            </a:pPr>
            <a:r>
              <a:rPr lang="en-US" sz="3399">
                <a:solidFill>
                  <a:srgbClr val="051D40"/>
                </a:solidFill>
                <a:latin typeface="Faustina"/>
              </a:rPr>
              <a:t>Để chuyển của mẫu từ Serial sang Parallel 16 bit vào bộ lọc FIR cùng một lúc.</a:t>
            </a:r>
          </a:p>
        </p:txBody>
      </p:sp>
      <p:sp>
        <p:nvSpPr>
          <p:cNvPr id="16" name="TextBox 16"/>
          <p:cNvSpPr txBox="1"/>
          <p:nvPr/>
        </p:nvSpPr>
        <p:spPr>
          <a:xfrm>
            <a:off x="812467" y="7647386"/>
            <a:ext cx="11073528" cy="580390"/>
          </a:xfrm>
          <a:prstGeom prst="rect">
            <a:avLst/>
          </a:prstGeom>
        </p:spPr>
        <p:txBody>
          <a:bodyPr lIns="0" tIns="0" rIns="0" bIns="0" rtlCol="0" anchor="t">
            <a:spAutoFit/>
          </a:bodyPr>
          <a:lstStyle/>
          <a:p>
            <a:pPr algn="ctr">
              <a:lnSpc>
                <a:spcPts val="4759"/>
              </a:lnSpc>
              <a:spcBef>
                <a:spcPct val="0"/>
              </a:spcBef>
            </a:pPr>
            <a:r>
              <a:rPr lang="en-US" sz="3399">
                <a:solidFill>
                  <a:srgbClr val="051D40"/>
                </a:solidFill>
                <a:latin typeface="Faustina"/>
              </a:rPr>
              <a:t>Ngõ vào in_data: sẽ được gắn với PIN AUD_ADCDAT (PIN_A4)</a:t>
            </a:r>
          </a:p>
        </p:txBody>
      </p:sp>
      <p:sp>
        <p:nvSpPr>
          <p:cNvPr id="17" name="TextBox 17"/>
          <p:cNvSpPr txBox="1"/>
          <p:nvPr/>
        </p:nvSpPr>
        <p:spPr>
          <a:xfrm>
            <a:off x="812467" y="8399861"/>
            <a:ext cx="9026604" cy="580390"/>
          </a:xfrm>
          <a:prstGeom prst="rect">
            <a:avLst/>
          </a:prstGeom>
        </p:spPr>
        <p:txBody>
          <a:bodyPr lIns="0" tIns="0" rIns="0" bIns="0" rtlCol="0" anchor="t">
            <a:spAutoFit/>
          </a:bodyPr>
          <a:lstStyle/>
          <a:p>
            <a:pPr algn="ctr">
              <a:lnSpc>
                <a:spcPts val="4759"/>
              </a:lnSpc>
              <a:spcBef>
                <a:spcPct val="0"/>
              </a:spcBef>
            </a:pPr>
            <a:r>
              <a:rPr lang="en-US" sz="3399">
                <a:solidFill>
                  <a:srgbClr val="051D40"/>
                </a:solidFill>
                <a:latin typeface="Faustina"/>
              </a:rPr>
              <a:t>Ngõ vào bclk: sẽ được gắn với AUD_BCLK (PIN_B4)</a:t>
            </a:r>
          </a:p>
        </p:txBody>
      </p:sp>
      <p:sp>
        <p:nvSpPr>
          <p:cNvPr id="18" name="TextBox 18"/>
          <p:cNvSpPr txBox="1"/>
          <p:nvPr/>
        </p:nvSpPr>
        <p:spPr>
          <a:xfrm>
            <a:off x="813002" y="9152337"/>
            <a:ext cx="9970414" cy="580390"/>
          </a:xfrm>
          <a:prstGeom prst="rect">
            <a:avLst/>
          </a:prstGeom>
        </p:spPr>
        <p:txBody>
          <a:bodyPr lIns="0" tIns="0" rIns="0" bIns="0" rtlCol="0" anchor="t">
            <a:spAutoFit/>
          </a:bodyPr>
          <a:lstStyle/>
          <a:p>
            <a:pPr algn="ctr">
              <a:lnSpc>
                <a:spcPts val="4759"/>
              </a:lnSpc>
              <a:spcBef>
                <a:spcPct val="0"/>
              </a:spcBef>
            </a:pPr>
            <a:r>
              <a:rPr lang="en-US" sz="3399">
                <a:solidFill>
                  <a:srgbClr val="051D40"/>
                </a:solidFill>
                <a:latin typeface="Faustina"/>
              </a:rPr>
              <a:t>Ngõ vào Irclk: sẽ được gắn với AUD_ADCLRCK (PIN_C6)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95820" y="-1782102"/>
            <a:ext cx="3564204" cy="356420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788033" y="0"/>
            <a:ext cx="4499967" cy="10287000"/>
            <a:chOff x="0" y="0"/>
            <a:chExt cx="1185177" cy="2709333"/>
          </a:xfrm>
        </p:grpSpPr>
        <p:sp>
          <p:nvSpPr>
            <p:cNvPr id="6" name="Freeform 6"/>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7" name="TextBox 7"/>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135014" y="7508521"/>
            <a:ext cx="5512638" cy="551263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3090076" y="438586"/>
            <a:ext cx="12561748" cy="4594181"/>
          </a:xfrm>
          <a:custGeom>
            <a:avLst/>
            <a:gdLst/>
            <a:ahLst/>
            <a:cxnLst/>
            <a:rect l="l" t="t" r="r" b="b"/>
            <a:pathLst>
              <a:path w="12304229" h="4503853">
                <a:moveTo>
                  <a:pt x="0" y="0"/>
                </a:moveTo>
                <a:lnTo>
                  <a:pt x="12304229" y="0"/>
                </a:lnTo>
                <a:lnTo>
                  <a:pt x="12304229" y="4503853"/>
                </a:lnTo>
                <a:lnTo>
                  <a:pt x="0" y="4503853"/>
                </a:lnTo>
                <a:lnTo>
                  <a:pt x="0" y="0"/>
                </a:lnTo>
                <a:close/>
              </a:path>
            </a:pathLst>
          </a:custGeom>
          <a:blipFill>
            <a:blip r:embed="rId2"/>
            <a:stretch>
              <a:fillRect t="-2847" b="-2847"/>
            </a:stretch>
          </a:blipFill>
        </p:spPr>
      </p:sp>
      <p:sp>
        <p:nvSpPr>
          <p:cNvPr id="12" name="Freeform 12"/>
          <p:cNvSpPr/>
          <p:nvPr/>
        </p:nvSpPr>
        <p:spPr>
          <a:xfrm>
            <a:off x="3090076" y="5254235"/>
            <a:ext cx="12561748" cy="4594180"/>
          </a:xfrm>
          <a:custGeom>
            <a:avLst/>
            <a:gdLst/>
            <a:ahLst/>
            <a:cxnLst/>
            <a:rect l="l" t="t" r="r" b="b"/>
            <a:pathLst>
              <a:path w="12255613" h="4594181">
                <a:moveTo>
                  <a:pt x="0" y="0"/>
                </a:moveTo>
                <a:lnTo>
                  <a:pt x="12255613" y="0"/>
                </a:lnTo>
                <a:lnTo>
                  <a:pt x="12255613" y="4594180"/>
                </a:lnTo>
                <a:lnTo>
                  <a:pt x="0" y="4594180"/>
                </a:lnTo>
                <a:lnTo>
                  <a:pt x="0" y="0"/>
                </a:lnTo>
                <a:close/>
              </a:path>
            </a:pathLst>
          </a:custGeom>
          <a:blipFill>
            <a:blip r:embed="rId3"/>
            <a:stretch>
              <a:fillRect/>
            </a:stretch>
          </a:blipFill>
        </p:spPr>
      </p:sp>
      <p:sp>
        <p:nvSpPr>
          <p:cNvPr id="13" name="Hộp Văn bản 12">
            <a:extLst>
              <a:ext uri="{FF2B5EF4-FFF2-40B4-BE49-F238E27FC236}">
                <a16:creationId xmlns:a16="http://schemas.microsoft.com/office/drawing/2014/main" id="{6056A4CF-A9FD-5A1C-7209-062D5EC4C472}"/>
              </a:ext>
            </a:extLst>
          </p:cNvPr>
          <p:cNvSpPr txBox="1"/>
          <p:nvPr/>
        </p:nvSpPr>
        <p:spPr>
          <a:xfrm>
            <a:off x="194160" y="3374623"/>
            <a:ext cx="2895916" cy="3754874"/>
          </a:xfrm>
          <a:prstGeom prst="rect">
            <a:avLst/>
          </a:prstGeom>
          <a:noFill/>
        </p:spPr>
        <p:txBody>
          <a:bodyPr wrap="square" rtlCol="0">
            <a:spAutoFit/>
          </a:bodyPr>
          <a:lstStyle/>
          <a:p>
            <a:r>
              <a:rPr lang="en-US" sz="3400" kern="100" dirty="0">
                <a:latin typeface="Faustina" panose="020B0604020202020204" charset="0"/>
                <a:ea typeface="Calibri" panose="020F0502020204030204" pitchFamily="34" charset="0"/>
                <a:cs typeface="Times New Roman" panose="02020603050405020304" pitchFamily="18" charset="0"/>
              </a:rPr>
              <a:t>M</a:t>
            </a:r>
            <a:r>
              <a:rPr lang="vi-VN" sz="3400" kern="100" dirty="0" err="1">
                <a:effectLst/>
                <a:latin typeface="Faustina" panose="020B0604020202020204" charset="0"/>
                <a:ea typeface="Calibri" panose="020F0502020204030204" pitchFamily="34" charset="0"/>
                <a:cs typeface="Times New Roman" panose="02020603050405020304" pitchFamily="18" charset="0"/>
              </a:rPr>
              <a:t>ỗi</a:t>
            </a:r>
            <a:r>
              <a:rPr lang="vi-VN" sz="3400" kern="100" dirty="0">
                <a:effectLst/>
                <a:latin typeface="Faustina" panose="020B0604020202020204" charset="0"/>
                <a:ea typeface="Calibri" panose="020F0502020204030204" pitchFamily="34" charset="0"/>
                <a:cs typeface="Times New Roman" panose="02020603050405020304" pitchFamily="18" charset="0"/>
              </a:rPr>
              <a:t> lần </a:t>
            </a:r>
            <a:r>
              <a:rPr lang="vi-VN" sz="3400" kern="100" dirty="0" err="1">
                <a:effectLst/>
                <a:latin typeface="Faustina" panose="020B0604020202020204" charset="0"/>
                <a:ea typeface="Calibri" panose="020F0502020204030204" pitchFamily="34" charset="0"/>
                <a:cs typeface="Times New Roman" panose="02020603050405020304" pitchFamily="18" charset="0"/>
              </a:rPr>
              <a:t>LRCLK</a:t>
            </a:r>
            <a:r>
              <a:rPr lang="vi-VN" sz="3400" kern="100" dirty="0">
                <a:effectLst/>
                <a:latin typeface="Faustina" panose="020B0604020202020204" charset="0"/>
                <a:ea typeface="Calibri" panose="020F0502020204030204" pitchFamily="34" charset="0"/>
                <a:cs typeface="Times New Roman" panose="02020603050405020304" pitchFamily="18" charset="0"/>
              </a:rPr>
              <a:t> có cạnh xuống thì sau 1 chu kì </a:t>
            </a:r>
            <a:r>
              <a:rPr lang="vi-VN" sz="3400" kern="100" dirty="0" err="1">
                <a:effectLst/>
                <a:latin typeface="Faustina" panose="020B0604020202020204" charset="0"/>
                <a:ea typeface="Calibri" panose="020F0502020204030204" pitchFamily="34" charset="0"/>
                <a:cs typeface="Times New Roman" panose="02020603050405020304" pitchFamily="18" charset="0"/>
              </a:rPr>
              <a:t>BCLK</a:t>
            </a:r>
            <a:r>
              <a:rPr lang="vi-VN" sz="3400" kern="100" dirty="0">
                <a:effectLst/>
                <a:latin typeface="Faustina" panose="020B0604020202020204" charset="0"/>
                <a:ea typeface="Calibri" panose="020F0502020204030204" pitchFamily="34" charset="0"/>
                <a:cs typeface="Times New Roman" panose="02020603050405020304" pitchFamily="18" charset="0"/>
              </a:rPr>
              <a:t>, bắt đầu có </a:t>
            </a:r>
            <a:r>
              <a:rPr lang="vi-VN" sz="3400" kern="100" dirty="0" err="1">
                <a:effectLst/>
                <a:latin typeface="Faustina" panose="020B0604020202020204" charset="0"/>
                <a:ea typeface="Calibri" panose="020F0502020204030204" pitchFamily="34" charset="0"/>
                <a:cs typeface="Times New Roman" panose="02020603050405020304" pitchFamily="18" charset="0"/>
              </a:rPr>
              <a:t>bit</a:t>
            </a:r>
            <a:r>
              <a:rPr lang="vi-VN" sz="3400" kern="100" dirty="0">
                <a:effectLst/>
                <a:latin typeface="Faustina" panose="020B0604020202020204" charset="0"/>
                <a:ea typeface="Calibri" panose="020F0502020204030204" pitchFamily="34" charset="0"/>
                <a:cs typeface="Times New Roman" panose="02020603050405020304" pitchFamily="18" charset="0"/>
              </a:rPr>
              <a:t> dịch đi vào </a:t>
            </a:r>
            <a:endParaRPr lang="en-US" sz="3400" kern="100" dirty="0">
              <a:effectLst/>
              <a:latin typeface="Faustina" panose="020B0604020202020204" charset="0"/>
              <a:ea typeface="Calibri" panose="020F0502020204030204" pitchFamily="34"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062652" y="1224500"/>
            <a:ext cx="10752506" cy="671018"/>
          </a:xfrm>
          <a:prstGeom prst="rect">
            <a:avLst/>
          </a:prstGeom>
        </p:spPr>
        <p:txBody>
          <a:bodyPr wrap="square"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Thiết kế bộ Parallel to Serial</a:t>
            </a:r>
          </a:p>
        </p:txBody>
      </p:sp>
      <p:grpSp>
        <p:nvGrpSpPr>
          <p:cNvPr id="3" name="Group 3"/>
          <p:cNvGrpSpPr/>
          <p:nvPr/>
        </p:nvGrpSpPr>
        <p:grpSpPr>
          <a:xfrm>
            <a:off x="-1595820" y="-1782102"/>
            <a:ext cx="3564204" cy="356420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788033" y="0"/>
            <a:ext cx="4499967" cy="10287000"/>
            <a:chOff x="0" y="0"/>
            <a:chExt cx="1185177" cy="2709333"/>
          </a:xfrm>
        </p:grpSpPr>
        <p:sp>
          <p:nvSpPr>
            <p:cNvPr id="8" name="Freeform 8"/>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9" name="TextBox 9"/>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135014" y="7508521"/>
            <a:ext cx="5512638" cy="55126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389333" y="3261153"/>
            <a:ext cx="12588195" cy="4644989"/>
          </a:xfrm>
          <a:custGeom>
            <a:avLst/>
            <a:gdLst/>
            <a:ahLst/>
            <a:cxnLst/>
            <a:rect l="l" t="t" r="r" b="b"/>
            <a:pathLst>
              <a:path w="12588195" h="4644989">
                <a:moveTo>
                  <a:pt x="0" y="0"/>
                </a:moveTo>
                <a:lnTo>
                  <a:pt x="12588195" y="0"/>
                </a:lnTo>
                <a:lnTo>
                  <a:pt x="12588195" y="4644989"/>
                </a:lnTo>
                <a:lnTo>
                  <a:pt x="0" y="4644989"/>
                </a:lnTo>
                <a:lnTo>
                  <a:pt x="0" y="0"/>
                </a:lnTo>
                <a:close/>
              </a:path>
            </a:pathLst>
          </a:custGeom>
          <a:blipFill>
            <a:blip r:embed="rId4"/>
            <a:stretch>
              <a:fillRect/>
            </a:stretch>
          </a:blipFill>
        </p:spPr>
      </p:sp>
      <p:sp>
        <p:nvSpPr>
          <p:cNvPr id="14" name="TextBox 14"/>
          <p:cNvSpPr txBox="1"/>
          <p:nvPr/>
        </p:nvSpPr>
        <p:spPr>
          <a:xfrm>
            <a:off x="3164136" y="178608"/>
            <a:ext cx="7122864"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a:solidFill>
                  <a:srgbClr val="EB0909"/>
                </a:solidFill>
                <a:latin typeface="Open Sans Extra Bold" panose="020B0604020202020204" charset="0"/>
                <a:ea typeface="Open Sans Extra Bold" panose="020B0604020202020204" charset="0"/>
                <a:cs typeface="Open Sans Extra Bold" panose="020B0604020202020204" charset="0"/>
              </a:rPr>
              <a:t>THIẾT KẾ VÀ MÔ PHỎNG</a:t>
            </a:r>
          </a:p>
        </p:txBody>
      </p:sp>
      <p:sp>
        <p:nvSpPr>
          <p:cNvPr id="15" name="TextBox 15"/>
          <p:cNvSpPr txBox="1"/>
          <p:nvPr/>
        </p:nvSpPr>
        <p:spPr>
          <a:xfrm>
            <a:off x="389333" y="2232452"/>
            <a:ext cx="13398700" cy="580390"/>
          </a:xfrm>
          <a:prstGeom prst="rect">
            <a:avLst/>
          </a:prstGeom>
        </p:spPr>
        <p:txBody>
          <a:bodyPr lIns="0" tIns="0" rIns="0" bIns="0" rtlCol="0" anchor="t">
            <a:spAutoFit/>
          </a:bodyPr>
          <a:lstStyle/>
          <a:p>
            <a:pPr algn="l">
              <a:lnSpc>
                <a:spcPts val="4759"/>
              </a:lnSpc>
              <a:spcBef>
                <a:spcPct val="0"/>
              </a:spcBef>
            </a:pPr>
            <a:r>
              <a:rPr lang="en-US" sz="3399">
                <a:solidFill>
                  <a:srgbClr val="051D40"/>
                </a:solidFill>
                <a:latin typeface="Faustina"/>
              </a:rPr>
              <a:t>Tín hiệu được lọc cần đưa về dạng 16bit serial ban đầu để xuất ra speaker.</a:t>
            </a:r>
          </a:p>
        </p:txBody>
      </p:sp>
      <p:sp>
        <p:nvSpPr>
          <p:cNvPr id="16" name="TextBox 16"/>
          <p:cNvSpPr txBox="1"/>
          <p:nvPr/>
        </p:nvSpPr>
        <p:spPr>
          <a:xfrm>
            <a:off x="649489" y="7742220"/>
            <a:ext cx="10182371" cy="580390"/>
          </a:xfrm>
          <a:prstGeom prst="rect">
            <a:avLst/>
          </a:prstGeom>
        </p:spPr>
        <p:txBody>
          <a:bodyPr lIns="0" tIns="0" rIns="0" bIns="0" rtlCol="0" anchor="t">
            <a:spAutoFit/>
          </a:bodyPr>
          <a:lstStyle/>
          <a:p>
            <a:pPr algn="l">
              <a:lnSpc>
                <a:spcPts val="4759"/>
              </a:lnSpc>
              <a:spcBef>
                <a:spcPct val="0"/>
              </a:spcBef>
            </a:pPr>
            <a:r>
              <a:rPr lang="en-US" sz="3399">
                <a:solidFill>
                  <a:srgbClr val="051D40"/>
                </a:solidFill>
                <a:latin typeface="Faustina"/>
              </a:rPr>
              <a:t>In_data: là dữ liệu out sau khi mà đi qua bộ lọc FIR</a:t>
            </a:r>
          </a:p>
        </p:txBody>
      </p:sp>
      <p:sp>
        <p:nvSpPr>
          <p:cNvPr id="17" name="TextBox 17"/>
          <p:cNvSpPr txBox="1"/>
          <p:nvPr/>
        </p:nvSpPr>
        <p:spPr>
          <a:xfrm>
            <a:off x="649489" y="8494695"/>
            <a:ext cx="9311164" cy="580390"/>
          </a:xfrm>
          <a:prstGeom prst="rect">
            <a:avLst/>
          </a:prstGeom>
        </p:spPr>
        <p:txBody>
          <a:bodyPr lIns="0" tIns="0" rIns="0" bIns="0" rtlCol="0" anchor="t">
            <a:spAutoFit/>
          </a:bodyPr>
          <a:lstStyle/>
          <a:p>
            <a:pPr algn="ctr">
              <a:lnSpc>
                <a:spcPts val="4759"/>
              </a:lnSpc>
              <a:spcBef>
                <a:spcPct val="0"/>
              </a:spcBef>
            </a:pPr>
            <a:r>
              <a:rPr lang="en-US" sz="3399">
                <a:solidFill>
                  <a:srgbClr val="051D40"/>
                </a:solidFill>
                <a:latin typeface="Faustina"/>
              </a:rPr>
              <a:t>Irclk cũng sẽ được gắn với AUD_ADCLRCK (PIN_C6)</a:t>
            </a:r>
          </a:p>
        </p:txBody>
      </p:sp>
      <p:sp>
        <p:nvSpPr>
          <p:cNvPr id="18" name="TextBox 18"/>
          <p:cNvSpPr txBox="1"/>
          <p:nvPr/>
        </p:nvSpPr>
        <p:spPr>
          <a:xfrm>
            <a:off x="626153" y="9247171"/>
            <a:ext cx="11295102" cy="580390"/>
          </a:xfrm>
          <a:prstGeom prst="rect">
            <a:avLst/>
          </a:prstGeom>
        </p:spPr>
        <p:txBody>
          <a:bodyPr lIns="0" tIns="0" rIns="0" bIns="0" rtlCol="0" anchor="t">
            <a:spAutoFit/>
          </a:bodyPr>
          <a:lstStyle/>
          <a:p>
            <a:pPr algn="ctr">
              <a:lnSpc>
                <a:spcPts val="4759"/>
              </a:lnSpc>
              <a:spcBef>
                <a:spcPct val="0"/>
              </a:spcBef>
            </a:pPr>
            <a:r>
              <a:rPr lang="en-US" sz="3399">
                <a:solidFill>
                  <a:srgbClr val="051D40"/>
                </a:solidFill>
                <a:latin typeface="Faustina"/>
              </a:rPr>
              <a:t>Bclk cũng sẽ được gắn với: sẽ được gắn với AUD_BCLK (PIN_B4)</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68384" y="1164964"/>
            <a:ext cx="11097595" cy="688973"/>
          </a:xfrm>
          <a:prstGeom prst="rect">
            <a:avLst/>
          </a:prstGeom>
        </p:spPr>
        <p:txBody>
          <a:bodyPr wrap="square" lIns="0" tIns="0" rIns="0" bIns="0" rtlCol="0" anchor="t">
            <a:spAutoFit/>
          </a:bodyPr>
          <a:lstStyle/>
          <a:p>
            <a:pPr marL="0" lvl="0" indent="0" algn="l">
              <a:lnSpc>
                <a:spcPts val="5600"/>
              </a:lnSpc>
              <a:spcBef>
                <a:spcPct val="0"/>
              </a:spcBef>
            </a:pP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Thiết</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kế</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bộ</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Parallel to Serial</a:t>
            </a:r>
          </a:p>
        </p:txBody>
      </p:sp>
      <p:grpSp>
        <p:nvGrpSpPr>
          <p:cNvPr id="3" name="Group 3"/>
          <p:cNvGrpSpPr/>
          <p:nvPr/>
        </p:nvGrpSpPr>
        <p:grpSpPr>
          <a:xfrm>
            <a:off x="-1595820" y="-1782102"/>
            <a:ext cx="3564204" cy="356420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2219351" y="289220"/>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788033" y="0"/>
            <a:ext cx="4499967" cy="10287000"/>
            <a:chOff x="0" y="0"/>
            <a:chExt cx="1185177" cy="2709333"/>
          </a:xfrm>
        </p:grpSpPr>
        <p:sp>
          <p:nvSpPr>
            <p:cNvPr id="8" name="Freeform 8"/>
            <p:cNvSpPr/>
            <p:nvPr/>
          </p:nvSpPr>
          <p:spPr>
            <a:xfrm>
              <a:off x="0" y="0"/>
              <a:ext cx="1185177" cy="2709333"/>
            </a:xfrm>
            <a:custGeom>
              <a:avLst/>
              <a:gdLst/>
              <a:ahLst/>
              <a:cxnLst/>
              <a:rect l="l" t="t" r="r" b="b"/>
              <a:pathLst>
                <a:path w="1185177" h="2709333">
                  <a:moveTo>
                    <a:pt x="0" y="0"/>
                  </a:moveTo>
                  <a:lnTo>
                    <a:pt x="1185177" y="0"/>
                  </a:lnTo>
                  <a:lnTo>
                    <a:pt x="1185177" y="2709333"/>
                  </a:lnTo>
                  <a:lnTo>
                    <a:pt x="0" y="2709333"/>
                  </a:lnTo>
                  <a:close/>
                </a:path>
              </a:pathLst>
            </a:custGeom>
            <a:solidFill>
              <a:srgbClr val="051D40"/>
            </a:solidFill>
          </p:spPr>
        </p:sp>
        <p:sp>
          <p:nvSpPr>
            <p:cNvPr id="9" name="TextBox 9"/>
            <p:cNvSpPr txBox="1"/>
            <p:nvPr/>
          </p:nvSpPr>
          <p:spPr>
            <a:xfrm>
              <a:off x="0" y="-38100"/>
              <a:ext cx="1185177"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135014" y="7508521"/>
            <a:ext cx="5512638" cy="55126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028700" y="1987125"/>
            <a:ext cx="16230600" cy="3576144"/>
          </a:xfrm>
          <a:custGeom>
            <a:avLst/>
            <a:gdLst/>
            <a:ahLst/>
            <a:cxnLst/>
            <a:rect l="l" t="t" r="r" b="b"/>
            <a:pathLst>
              <a:path w="16230600" h="1980934">
                <a:moveTo>
                  <a:pt x="0" y="0"/>
                </a:moveTo>
                <a:lnTo>
                  <a:pt x="16230600" y="0"/>
                </a:lnTo>
                <a:lnTo>
                  <a:pt x="16230600" y="1980934"/>
                </a:lnTo>
                <a:lnTo>
                  <a:pt x="0" y="1980934"/>
                </a:lnTo>
                <a:lnTo>
                  <a:pt x="0" y="0"/>
                </a:lnTo>
                <a:close/>
              </a:path>
            </a:pathLst>
          </a:custGeom>
          <a:blipFill>
            <a:blip r:embed="rId4"/>
            <a:stretch>
              <a:fillRect b="-9245"/>
            </a:stretch>
          </a:blipFill>
        </p:spPr>
        <p:txBody>
          <a:bodyPr/>
          <a:lstStyle/>
          <a:p>
            <a:endParaRPr lang="en-US" dirty="0"/>
          </a:p>
        </p:txBody>
      </p:sp>
      <p:sp>
        <p:nvSpPr>
          <p:cNvPr id="14" name="Freeform 14"/>
          <p:cNvSpPr/>
          <p:nvPr/>
        </p:nvSpPr>
        <p:spPr>
          <a:xfrm>
            <a:off x="1028700" y="6134100"/>
            <a:ext cx="16230600" cy="3759772"/>
          </a:xfrm>
          <a:custGeom>
            <a:avLst/>
            <a:gdLst/>
            <a:ahLst/>
            <a:cxnLst/>
            <a:rect l="l" t="t" r="r" b="b"/>
            <a:pathLst>
              <a:path w="16230600" h="2093127">
                <a:moveTo>
                  <a:pt x="0" y="0"/>
                </a:moveTo>
                <a:lnTo>
                  <a:pt x="16230600" y="0"/>
                </a:lnTo>
                <a:lnTo>
                  <a:pt x="16230600" y="2093127"/>
                </a:lnTo>
                <a:lnTo>
                  <a:pt x="0" y="2093127"/>
                </a:lnTo>
                <a:lnTo>
                  <a:pt x="0" y="0"/>
                </a:lnTo>
                <a:close/>
              </a:path>
            </a:pathLst>
          </a:custGeom>
          <a:blipFill>
            <a:blip r:embed="rId5"/>
            <a:stretch>
              <a:fillRect/>
            </a:stretch>
          </a:blipFill>
        </p:spPr>
      </p:sp>
      <p:sp>
        <p:nvSpPr>
          <p:cNvPr id="15" name="TextBox 15"/>
          <p:cNvSpPr txBox="1"/>
          <p:nvPr/>
        </p:nvSpPr>
        <p:spPr>
          <a:xfrm>
            <a:off x="3164136" y="178608"/>
            <a:ext cx="7351464"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a:solidFill>
                  <a:srgbClr val="EB0909"/>
                </a:solidFill>
                <a:latin typeface="Open Sans Extra Bold" panose="020B0604020202020204" charset="0"/>
                <a:ea typeface="Open Sans Extra Bold" panose="020B0604020202020204" charset="0"/>
                <a:cs typeface="Open Sans Extra Bold" panose="020B0604020202020204" charset="0"/>
              </a:rPr>
              <a:t>THIẾT KẾ VÀ MÔ PHỎNG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67766"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2643344" y="1526300"/>
            <a:ext cx="7780062" cy="1072529"/>
          </a:xfrm>
          <a:prstGeom prst="rect">
            <a:avLst/>
          </a:prstGeom>
        </p:spPr>
        <p:txBody>
          <a:bodyPr lIns="0" tIns="0" rIns="0" bIns="0" rtlCol="0" anchor="t">
            <a:spAutoFit/>
          </a:bodyPr>
          <a:lstStyle/>
          <a:p>
            <a:pPr algn="l">
              <a:lnSpc>
                <a:spcPts val="8733"/>
              </a:lnSpc>
              <a:spcBef>
                <a:spcPct val="0"/>
              </a:spcBef>
            </a:pPr>
            <a:r>
              <a:rPr lang="en-US" sz="6238">
                <a:solidFill>
                  <a:srgbClr val="2E749B"/>
                </a:solidFill>
                <a:latin typeface="Open Sans Extra Bold"/>
              </a:rPr>
              <a:t>NỘI DUNG CHÍNH</a:t>
            </a:r>
          </a:p>
        </p:txBody>
      </p:sp>
      <p:sp>
        <p:nvSpPr>
          <p:cNvPr id="33" name="Freeform 8">
            <a:extLst>
              <a:ext uri="{FF2B5EF4-FFF2-40B4-BE49-F238E27FC236}">
                <a16:creationId xmlns:a16="http://schemas.microsoft.com/office/drawing/2014/main" id="{ABAC2EB8-88B1-856C-D43C-BD78F13D3B50}"/>
              </a:ext>
            </a:extLst>
          </p:cNvPr>
          <p:cNvSpPr/>
          <p:nvPr/>
        </p:nvSpPr>
        <p:spPr>
          <a:xfrm rot="5400000">
            <a:off x="2176070" y="3509529"/>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9">
            <a:extLst>
              <a:ext uri="{FF2B5EF4-FFF2-40B4-BE49-F238E27FC236}">
                <a16:creationId xmlns:a16="http://schemas.microsoft.com/office/drawing/2014/main" id="{D531B995-3279-BF53-3849-61045F2740ED}"/>
              </a:ext>
            </a:extLst>
          </p:cNvPr>
          <p:cNvSpPr/>
          <p:nvPr/>
        </p:nvSpPr>
        <p:spPr>
          <a:xfrm rot="5400000">
            <a:off x="2179415" y="4566735"/>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10">
            <a:extLst>
              <a:ext uri="{FF2B5EF4-FFF2-40B4-BE49-F238E27FC236}">
                <a16:creationId xmlns:a16="http://schemas.microsoft.com/office/drawing/2014/main" id="{1B78DE70-3A39-41B9-B7D7-294A9F0A3BA8}"/>
              </a:ext>
            </a:extLst>
          </p:cNvPr>
          <p:cNvSpPr/>
          <p:nvPr/>
        </p:nvSpPr>
        <p:spPr>
          <a:xfrm rot="5400000">
            <a:off x="2176070" y="5652366"/>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Freeform 11">
            <a:extLst>
              <a:ext uri="{FF2B5EF4-FFF2-40B4-BE49-F238E27FC236}">
                <a16:creationId xmlns:a16="http://schemas.microsoft.com/office/drawing/2014/main" id="{547E206D-4992-3A5C-EF86-92691970A99A}"/>
              </a:ext>
            </a:extLst>
          </p:cNvPr>
          <p:cNvSpPr/>
          <p:nvPr/>
        </p:nvSpPr>
        <p:spPr>
          <a:xfrm rot="5400000">
            <a:off x="2176070" y="6788836"/>
            <a:ext cx="643013" cy="570528"/>
          </a:xfrm>
          <a:custGeom>
            <a:avLst/>
            <a:gdLst/>
            <a:ahLst/>
            <a:cxnLst/>
            <a:rect l="l" t="t" r="r" b="b"/>
            <a:pathLst>
              <a:path w="643013" h="570528">
                <a:moveTo>
                  <a:pt x="0" y="0"/>
                </a:moveTo>
                <a:lnTo>
                  <a:pt x="643013" y="0"/>
                </a:lnTo>
                <a:lnTo>
                  <a:pt x="643013" y="570529"/>
                </a:lnTo>
                <a:lnTo>
                  <a:pt x="0" y="570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TextBox 15">
            <a:extLst>
              <a:ext uri="{FF2B5EF4-FFF2-40B4-BE49-F238E27FC236}">
                <a16:creationId xmlns:a16="http://schemas.microsoft.com/office/drawing/2014/main" id="{C8221C10-56FD-18A8-4496-845A77AAB8C7}"/>
              </a:ext>
            </a:extLst>
          </p:cNvPr>
          <p:cNvSpPr txBox="1"/>
          <p:nvPr/>
        </p:nvSpPr>
        <p:spPr>
          <a:xfrm>
            <a:off x="3124200" y="4381758"/>
            <a:ext cx="5213982"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PHẦN</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CỨNG</a:t>
            </a:r>
            <a:endPar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endParaRPr>
          </a:p>
        </p:txBody>
      </p:sp>
      <p:sp>
        <p:nvSpPr>
          <p:cNvPr id="38" name="TextBox 16">
            <a:extLst>
              <a:ext uri="{FF2B5EF4-FFF2-40B4-BE49-F238E27FC236}">
                <a16:creationId xmlns:a16="http://schemas.microsoft.com/office/drawing/2014/main" id="{6CCCBC53-D2DE-652C-C0F0-EE10EC99DDB0}"/>
              </a:ext>
            </a:extLst>
          </p:cNvPr>
          <p:cNvSpPr txBox="1"/>
          <p:nvPr/>
        </p:nvSpPr>
        <p:spPr>
          <a:xfrm>
            <a:off x="10854732" y="4405732"/>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02</a:t>
            </a:r>
          </a:p>
        </p:txBody>
      </p:sp>
      <p:sp>
        <p:nvSpPr>
          <p:cNvPr id="39" name="TextBox 17">
            <a:extLst>
              <a:ext uri="{FF2B5EF4-FFF2-40B4-BE49-F238E27FC236}">
                <a16:creationId xmlns:a16="http://schemas.microsoft.com/office/drawing/2014/main" id="{7C2D6F49-FBFB-D4EF-F900-BD18A6DED4FE}"/>
              </a:ext>
            </a:extLst>
          </p:cNvPr>
          <p:cNvSpPr txBox="1"/>
          <p:nvPr/>
        </p:nvSpPr>
        <p:spPr>
          <a:xfrm>
            <a:off x="3124200" y="5467389"/>
            <a:ext cx="7170848"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endParaRPr>
          </a:p>
        </p:txBody>
      </p:sp>
      <p:sp>
        <p:nvSpPr>
          <p:cNvPr id="40" name="TextBox 18">
            <a:extLst>
              <a:ext uri="{FF2B5EF4-FFF2-40B4-BE49-F238E27FC236}">
                <a16:creationId xmlns:a16="http://schemas.microsoft.com/office/drawing/2014/main" id="{46DF1608-2D87-CF58-143D-6769DC9AFB45}"/>
              </a:ext>
            </a:extLst>
          </p:cNvPr>
          <p:cNvSpPr txBox="1"/>
          <p:nvPr/>
        </p:nvSpPr>
        <p:spPr>
          <a:xfrm>
            <a:off x="10854732" y="5467389"/>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03</a:t>
            </a:r>
          </a:p>
        </p:txBody>
      </p:sp>
      <p:sp>
        <p:nvSpPr>
          <p:cNvPr id="41" name="TextBox 19">
            <a:extLst>
              <a:ext uri="{FF2B5EF4-FFF2-40B4-BE49-F238E27FC236}">
                <a16:creationId xmlns:a16="http://schemas.microsoft.com/office/drawing/2014/main" id="{A864AE8E-B741-BBC6-049D-44E2824AA877}"/>
              </a:ext>
            </a:extLst>
          </p:cNvPr>
          <p:cNvSpPr txBox="1"/>
          <p:nvPr/>
        </p:nvSpPr>
        <p:spPr>
          <a:xfrm>
            <a:off x="3124200" y="6603859"/>
            <a:ext cx="5534584"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err="1">
                <a:latin typeface="Open Sans Extra Bold" panose="020B0604020202020204" charset="0"/>
                <a:ea typeface="Open Sans Extra Bold" panose="020B0604020202020204" charset="0"/>
                <a:cs typeface="Open Sans Extra Bold" panose="020B0604020202020204" charset="0"/>
              </a:rPr>
              <a:t>TỔNG</a:t>
            </a:r>
            <a:r>
              <a:rPr lang="en-US" sz="4598" u="none" strike="noStrike" spc="-91" dirty="0">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latin typeface="Open Sans Extra Bold" panose="020B0604020202020204" charset="0"/>
                <a:ea typeface="Open Sans Extra Bold" panose="020B0604020202020204" charset="0"/>
                <a:cs typeface="Open Sans Extra Bold" panose="020B0604020202020204" charset="0"/>
              </a:rPr>
              <a:t>KẾT</a:t>
            </a:r>
            <a:endParaRPr lang="en-US" sz="4598" u="none" strike="noStrike" spc="-91" dirty="0">
              <a:latin typeface="Open Sans Extra Bold" panose="020B0604020202020204" charset="0"/>
              <a:ea typeface="Open Sans Extra Bold" panose="020B0604020202020204" charset="0"/>
              <a:cs typeface="Open Sans Extra Bold" panose="020B0604020202020204" charset="0"/>
            </a:endParaRPr>
          </a:p>
        </p:txBody>
      </p:sp>
      <p:sp>
        <p:nvSpPr>
          <p:cNvPr id="42" name="TextBox 20">
            <a:extLst>
              <a:ext uri="{FF2B5EF4-FFF2-40B4-BE49-F238E27FC236}">
                <a16:creationId xmlns:a16="http://schemas.microsoft.com/office/drawing/2014/main" id="{6450EEED-465A-3701-460B-19011A2B49DD}"/>
              </a:ext>
            </a:extLst>
          </p:cNvPr>
          <p:cNvSpPr txBox="1"/>
          <p:nvPr/>
        </p:nvSpPr>
        <p:spPr>
          <a:xfrm>
            <a:off x="10854732" y="6603860"/>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latin typeface="Open Sans Extra Bold" panose="020B0604020202020204" charset="0"/>
                <a:ea typeface="Open Sans Extra Bold" panose="020B0604020202020204" charset="0"/>
                <a:cs typeface="Open Sans Extra Bold" panose="020B0604020202020204" charset="0"/>
              </a:rPr>
              <a:t>04</a:t>
            </a:r>
          </a:p>
        </p:txBody>
      </p:sp>
      <p:sp>
        <p:nvSpPr>
          <p:cNvPr id="43" name="TextBox 15">
            <a:extLst>
              <a:ext uri="{FF2B5EF4-FFF2-40B4-BE49-F238E27FC236}">
                <a16:creationId xmlns:a16="http://schemas.microsoft.com/office/drawing/2014/main" id="{6868713B-66AB-5F00-FC70-9DD9C627A928}"/>
              </a:ext>
            </a:extLst>
          </p:cNvPr>
          <p:cNvSpPr txBox="1"/>
          <p:nvPr/>
        </p:nvSpPr>
        <p:spPr>
          <a:xfrm>
            <a:off x="3124200" y="3410906"/>
            <a:ext cx="5213982"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TỔNG</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QUAN</a:t>
            </a:r>
          </a:p>
        </p:txBody>
      </p:sp>
      <p:sp>
        <p:nvSpPr>
          <p:cNvPr id="44" name="TextBox 16">
            <a:extLst>
              <a:ext uri="{FF2B5EF4-FFF2-40B4-BE49-F238E27FC236}">
                <a16:creationId xmlns:a16="http://schemas.microsoft.com/office/drawing/2014/main" id="{86591CD9-2B6A-625D-17AA-F8CDC586DE9F}"/>
              </a:ext>
            </a:extLst>
          </p:cNvPr>
          <p:cNvSpPr txBox="1"/>
          <p:nvPr/>
        </p:nvSpPr>
        <p:spPr>
          <a:xfrm>
            <a:off x="10854732" y="3367464"/>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5400000">
            <a:off x="810303" y="677081"/>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556617" y="3259874"/>
            <a:ext cx="8183550" cy="4245391"/>
          </a:xfrm>
          <a:custGeom>
            <a:avLst/>
            <a:gdLst/>
            <a:ahLst/>
            <a:cxnLst/>
            <a:rect l="l" t="t" r="r" b="b"/>
            <a:pathLst>
              <a:path w="8183550" h="4245391">
                <a:moveTo>
                  <a:pt x="0" y="0"/>
                </a:moveTo>
                <a:lnTo>
                  <a:pt x="8183551" y="0"/>
                </a:lnTo>
                <a:lnTo>
                  <a:pt x="8183551" y="4245391"/>
                </a:lnTo>
                <a:lnTo>
                  <a:pt x="0" y="4245391"/>
                </a:lnTo>
                <a:lnTo>
                  <a:pt x="0" y="0"/>
                </a:lnTo>
                <a:close/>
              </a:path>
            </a:pathLst>
          </a:custGeom>
          <a:blipFill>
            <a:blip r:embed="rId4"/>
            <a:stretch>
              <a:fillRect/>
            </a:stretch>
          </a:blipFill>
        </p:spPr>
      </p:sp>
      <p:sp>
        <p:nvSpPr>
          <p:cNvPr id="4" name="TextBox 4"/>
          <p:cNvSpPr txBox="1"/>
          <p:nvPr/>
        </p:nvSpPr>
        <p:spPr>
          <a:xfrm>
            <a:off x="1755088" y="566470"/>
            <a:ext cx="7001062"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TỔNG</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KẾT</a:t>
            </a:r>
            <a:endPar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
        <p:nvSpPr>
          <p:cNvPr id="5" name="TextBox 5"/>
          <p:cNvSpPr txBox="1"/>
          <p:nvPr/>
        </p:nvSpPr>
        <p:spPr>
          <a:xfrm>
            <a:off x="1600200" y="1387879"/>
            <a:ext cx="2482204" cy="671018"/>
          </a:xfrm>
          <a:prstGeom prst="rect">
            <a:avLst/>
          </a:prstGeom>
        </p:spPr>
        <p:txBody>
          <a:bodyPr wrap="square" lIns="0" tIns="0" rIns="0" bIns="0" rtlCol="0" anchor="t">
            <a:spAutoFit/>
          </a:bodyPr>
          <a:lstStyle/>
          <a:p>
            <a:pPr marL="0" lvl="0" indent="0" algn="ctr">
              <a:lnSpc>
                <a:spcPts val="5600"/>
              </a:lnSpc>
              <a:spcBef>
                <a:spcPct val="0"/>
              </a:spcBef>
            </a:pP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Kết</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quả</a:t>
            </a:r>
            <a:endPar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endParaRPr>
          </a:p>
        </p:txBody>
      </p:sp>
      <p:sp>
        <p:nvSpPr>
          <p:cNvPr id="6" name="TextBox 6"/>
          <p:cNvSpPr txBox="1"/>
          <p:nvPr/>
        </p:nvSpPr>
        <p:spPr>
          <a:xfrm>
            <a:off x="523924" y="2395078"/>
            <a:ext cx="6765749" cy="580391"/>
          </a:xfrm>
          <a:prstGeom prst="rect">
            <a:avLst/>
          </a:prstGeom>
        </p:spPr>
        <p:txBody>
          <a:bodyPr lIns="0" tIns="0" rIns="0" bIns="0" rtlCol="0" anchor="t">
            <a:spAutoFit/>
          </a:bodyPr>
          <a:lstStyle/>
          <a:p>
            <a:pPr marL="734051" lvl="1" indent="-367026" algn="ctr">
              <a:lnSpc>
                <a:spcPts val="4759"/>
              </a:lnSpc>
              <a:buFont typeface="Arial"/>
              <a:buChar char="•"/>
            </a:pPr>
            <a:r>
              <a:rPr lang="en-US" sz="3399">
                <a:solidFill>
                  <a:srgbClr val="000000"/>
                </a:solidFill>
                <a:latin typeface="Faustina"/>
              </a:rPr>
              <a:t>Sơ đồ kết nối của mạch</a:t>
            </a:r>
          </a:p>
        </p:txBody>
      </p:sp>
      <p:sp>
        <p:nvSpPr>
          <p:cNvPr id="7" name="TextBox 7"/>
          <p:cNvSpPr txBox="1"/>
          <p:nvPr/>
        </p:nvSpPr>
        <p:spPr>
          <a:xfrm>
            <a:off x="1755088" y="7727029"/>
            <a:ext cx="6046467" cy="10998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Noto Sans"/>
              </a:rPr>
              <a:t>Sơ đồ nguyên lý chỉ có bộ lọc FIR Lowpass filer</a:t>
            </a:r>
          </a:p>
        </p:txBody>
      </p:sp>
      <p:sp>
        <p:nvSpPr>
          <p:cNvPr id="8" name="TextBox 8"/>
          <p:cNvSpPr txBox="1"/>
          <p:nvPr/>
        </p:nvSpPr>
        <p:spPr>
          <a:xfrm>
            <a:off x="9791377" y="7727029"/>
            <a:ext cx="8496623" cy="10998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Noto Sans"/>
              </a:rPr>
              <a:t>Sơ đồ nguyên lý bộ lọc Trung bình kết nối với bộ Lowpass filter</a:t>
            </a:r>
          </a:p>
        </p:txBody>
      </p:sp>
      <p:grpSp>
        <p:nvGrpSpPr>
          <p:cNvPr id="9" name="Group 9"/>
          <p:cNvGrpSpPr/>
          <p:nvPr/>
        </p:nvGrpSpPr>
        <p:grpSpPr>
          <a:xfrm>
            <a:off x="12398912" y="0"/>
            <a:ext cx="5889088" cy="756959"/>
            <a:chOff x="0" y="0"/>
            <a:chExt cx="1551036" cy="199364"/>
          </a:xfrm>
        </p:grpSpPr>
        <p:sp>
          <p:nvSpPr>
            <p:cNvPr id="10" name="Freeform 10"/>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1" name="TextBox 11"/>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398912" y="9530041"/>
            <a:ext cx="5889088" cy="756959"/>
            <a:chOff x="0" y="0"/>
            <a:chExt cx="1551036" cy="199364"/>
          </a:xfrm>
        </p:grpSpPr>
        <p:sp>
          <p:nvSpPr>
            <p:cNvPr id="13" name="Freeform 13"/>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4" name="TextBox 14"/>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3362621" y="2819791"/>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5">
              <a:alphaModFix amt="20999"/>
              <a:extLst>
                <a:ext uri="{96DAC541-7B7A-43D3-8B79-37D633B846F1}">
                  <asvg:svgBlip xmlns:asvg="http://schemas.microsoft.com/office/drawing/2016/SVG/main" r:embed="rId6"/>
                </a:ext>
              </a:extLst>
            </a:blip>
            <a:stretch>
              <a:fillRect/>
            </a:stretch>
          </a:blipFill>
        </p:spPr>
      </p:sp>
      <p:sp>
        <p:nvSpPr>
          <p:cNvPr id="16" name="Freeform 16"/>
          <p:cNvSpPr/>
          <p:nvPr/>
        </p:nvSpPr>
        <p:spPr>
          <a:xfrm>
            <a:off x="523924" y="3261219"/>
            <a:ext cx="9032693" cy="4177235"/>
          </a:xfrm>
          <a:custGeom>
            <a:avLst/>
            <a:gdLst/>
            <a:ahLst/>
            <a:cxnLst/>
            <a:rect l="l" t="t" r="r" b="b"/>
            <a:pathLst>
              <a:path w="9032693" h="4177235">
                <a:moveTo>
                  <a:pt x="0" y="0"/>
                </a:moveTo>
                <a:lnTo>
                  <a:pt x="9032693" y="0"/>
                </a:lnTo>
                <a:lnTo>
                  <a:pt x="9032693" y="4177235"/>
                </a:lnTo>
                <a:lnTo>
                  <a:pt x="0" y="4177235"/>
                </a:lnTo>
                <a:lnTo>
                  <a:pt x="0" y="0"/>
                </a:lnTo>
                <a:close/>
              </a:path>
            </a:pathLst>
          </a:custGeom>
          <a:blipFill>
            <a:blip r:embed="rId7"/>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5400000">
            <a:off x="810303" y="677081"/>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79843" y="5888672"/>
            <a:ext cx="4764064" cy="10998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Noto Sans"/>
              </a:rPr>
              <a:t>RTL View chỉ có bộ lọc FIR Lowpass filer</a:t>
            </a:r>
          </a:p>
        </p:txBody>
      </p:sp>
      <p:sp>
        <p:nvSpPr>
          <p:cNvPr id="4" name="TextBox 4"/>
          <p:cNvSpPr txBox="1"/>
          <p:nvPr/>
        </p:nvSpPr>
        <p:spPr>
          <a:xfrm>
            <a:off x="13255461" y="4284028"/>
            <a:ext cx="4175990" cy="1661795"/>
          </a:xfrm>
          <a:prstGeom prst="rect">
            <a:avLst/>
          </a:prstGeom>
        </p:spPr>
        <p:txBody>
          <a:bodyPr lIns="0" tIns="0" rIns="0" bIns="0" rtlCol="0" anchor="t">
            <a:spAutoFit/>
          </a:bodyPr>
          <a:lstStyle/>
          <a:p>
            <a:pPr algn="ctr">
              <a:lnSpc>
                <a:spcPts val="4480"/>
              </a:lnSpc>
              <a:spcBef>
                <a:spcPct val="0"/>
              </a:spcBef>
            </a:pPr>
            <a:r>
              <a:rPr lang="en-US" sz="3200" dirty="0">
                <a:solidFill>
                  <a:srgbClr val="000000"/>
                </a:solidFill>
                <a:latin typeface="Noto Sans"/>
              </a:rPr>
              <a:t>RTL View </a:t>
            </a:r>
            <a:r>
              <a:rPr lang="en-US" sz="3200" dirty="0" err="1">
                <a:solidFill>
                  <a:srgbClr val="000000"/>
                </a:solidFill>
                <a:latin typeface="Noto Sans"/>
              </a:rPr>
              <a:t>của</a:t>
            </a:r>
            <a:r>
              <a:rPr lang="en-US" sz="3200" dirty="0">
                <a:solidFill>
                  <a:srgbClr val="000000"/>
                </a:solidFill>
                <a:latin typeface="Noto Sans"/>
              </a:rPr>
              <a:t> </a:t>
            </a:r>
            <a:r>
              <a:rPr lang="en-US" sz="3200" dirty="0" err="1">
                <a:solidFill>
                  <a:srgbClr val="000000"/>
                </a:solidFill>
                <a:latin typeface="Noto Sans"/>
              </a:rPr>
              <a:t>bộ</a:t>
            </a:r>
            <a:r>
              <a:rPr lang="en-US" sz="3200" dirty="0">
                <a:solidFill>
                  <a:srgbClr val="000000"/>
                </a:solidFill>
                <a:latin typeface="Noto Sans"/>
              </a:rPr>
              <a:t> </a:t>
            </a:r>
            <a:r>
              <a:rPr lang="en-US" sz="3200" dirty="0" err="1">
                <a:solidFill>
                  <a:srgbClr val="000000"/>
                </a:solidFill>
                <a:latin typeface="Noto Sans"/>
              </a:rPr>
              <a:t>lọc</a:t>
            </a:r>
            <a:r>
              <a:rPr lang="en-US" sz="3200" dirty="0">
                <a:solidFill>
                  <a:srgbClr val="000000"/>
                </a:solidFill>
                <a:latin typeface="Noto Sans"/>
              </a:rPr>
              <a:t> Trung </a:t>
            </a:r>
            <a:r>
              <a:rPr lang="en-US" sz="3200" dirty="0" err="1">
                <a:solidFill>
                  <a:srgbClr val="000000"/>
                </a:solidFill>
                <a:latin typeface="Noto Sans"/>
              </a:rPr>
              <a:t>bình</a:t>
            </a:r>
            <a:r>
              <a:rPr lang="en-US" sz="3200" dirty="0">
                <a:solidFill>
                  <a:srgbClr val="000000"/>
                </a:solidFill>
                <a:latin typeface="Noto Sans"/>
              </a:rPr>
              <a:t> </a:t>
            </a:r>
            <a:r>
              <a:rPr lang="en-US" sz="3200" dirty="0" err="1">
                <a:solidFill>
                  <a:srgbClr val="000000"/>
                </a:solidFill>
                <a:latin typeface="Noto Sans"/>
              </a:rPr>
              <a:t>kết</a:t>
            </a:r>
            <a:r>
              <a:rPr lang="en-US" sz="3200" dirty="0">
                <a:solidFill>
                  <a:srgbClr val="000000"/>
                </a:solidFill>
                <a:latin typeface="Noto Sans"/>
              </a:rPr>
              <a:t> </a:t>
            </a:r>
            <a:r>
              <a:rPr lang="en-US" sz="3200" dirty="0" err="1">
                <a:solidFill>
                  <a:srgbClr val="000000"/>
                </a:solidFill>
                <a:latin typeface="Noto Sans"/>
              </a:rPr>
              <a:t>nối</a:t>
            </a:r>
            <a:r>
              <a:rPr lang="en-US" sz="3200" dirty="0">
                <a:solidFill>
                  <a:srgbClr val="000000"/>
                </a:solidFill>
                <a:latin typeface="Noto Sans"/>
              </a:rPr>
              <a:t> </a:t>
            </a:r>
            <a:r>
              <a:rPr lang="en-US" sz="3200" dirty="0" err="1">
                <a:solidFill>
                  <a:srgbClr val="000000"/>
                </a:solidFill>
                <a:latin typeface="Noto Sans"/>
              </a:rPr>
              <a:t>với</a:t>
            </a:r>
            <a:r>
              <a:rPr lang="en-US" sz="3200" dirty="0">
                <a:solidFill>
                  <a:srgbClr val="000000"/>
                </a:solidFill>
                <a:latin typeface="Noto Sans"/>
              </a:rPr>
              <a:t> </a:t>
            </a:r>
            <a:r>
              <a:rPr lang="en-US" sz="3200" dirty="0" err="1">
                <a:solidFill>
                  <a:srgbClr val="000000"/>
                </a:solidFill>
                <a:latin typeface="Noto Sans"/>
              </a:rPr>
              <a:t>bộ</a:t>
            </a:r>
            <a:r>
              <a:rPr lang="en-US" sz="3200" dirty="0">
                <a:solidFill>
                  <a:srgbClr val="000000"/>
                </a:solidFill>
                <a:latin typeface="Noto Sans"/>
              </a:rPr>
              <a:t> Lowpass filter</a:t>
            </a:r>
          </a:p>
        </p:txBody>
      </p:sp>
      <p:sp>
        <p:nvSpPr>
          <p:cNvPr id="5" name="TextBox 5"/>
          <p:cNvSpPr txBox="1"/>
          <p:nvPr/>
        </p:nvSpPr>
        <p:spPr>
          <a:xfrm>
            <a:off x="1755088" y="566470"/>
            <a:ext cx="5534584"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TỔNG</a:t>
            </a:r>
            <a:r>
              <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EB0909"/>
                </a:solidFill>
                <a:latin typeface="Open Sans Extra Bold" panose="020B0604020202020204" charset="0"/>
                <a:ea typeface="Open Sans Extra Bold" panose="020B0604020202020204" charset="0"/>
                <a:cs typeface="Open Sans Extra Bold" panose="020B0604020202020204" charset="0"/>
              </a:rPr>
              <a:t>KẾT</a:t>
            </a:r>
            <a:endParaRPr lang="en-US" sz="4598" u="none" strike="noStrike"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
        <p:nvSpPr>
          <p:cNvPr id="6" name="TextBox 6"/>
          <p:cNvSpPr txBox="1"/>
          <p:nvPr/>
        </p:nvSpPr>
        <p:spPr>
          <a:xfrm>
            <a:off x="1553889" y="1469459"/>
            <a:ext cx="2615971" cy="671018"/>
          </a:xfrm>
          <a:prstGeom prst="rect">
            <a:avLst/>
          </a:prstGeom>
        </p:spPr>
        <p:txBody>
          <a:bodyPr wrap="square" lIns="0" tIns="0" rIns="0" bIns="0" rtlCol="0" anchor="t">
            <a:spAutoFit/>
          </a:bodyPr>
          <a:lstStyle/>
          <a:p>
            <a:pPr marL="0" lvl="0" indent="0" algn="ctr">
              <a:lnSpc>
                <a:spcPts val="5600"/>
              </a:lnSpc>
              <a:spcBef>
                <a:spcPct val="0"/>
              </a:spcBef>
            </a:pP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Kết</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quả</a:t>
            </a:r>
            <a:endPar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endParaRPr>
          </a:p>
        </p:txBody>
      </p:sp>
      <p:grpSp>
        <p:nvGrpSpPr>
          <p:cNvPr id="7" name="Group 7"/>
          <p:cNvGrpSpPr/>
          <p:nvPr/>
        </p:nvGrpSpPr>
        <p:grpSpPr>
          <a:xfrm>
            <a:off x="12398912" y="0"/>
            <a:ext cx="5889088" cy="756959"/>
            <a:chOff x="0" y="0"/>
            <a:chExt cx="1551036" cy="199364"/>
          </a:xfrm>
        </p:grpSpPr>
        <p:sp>
          <p:nvSpPr>
            <p:cNvPr id="8" name="Freeform 8"/>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9" name="TextBox 9"/>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398912" y="9530041"/>
            <a:ext cx="5889088" cy="756959"/>
            <a:chOff x="0" y="0"/>
            <a:chExt cx="1551036" cy="199364"/>
          </a:xfrm>
        </p:grpSpPr>
        <p:sp>
          <p:nvSpPr>
            <p:cNvPr id="11" name="Freeform 11"/>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2" name="TextBox 12"/>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479843" y="2372658"/>
            <a:ext cx="10561819" cy="3172150"/>
          </a:xfrm>
          <a:custGeom>
            <a:avLst/>
            <a:gdLst/>
            <a:ahLst/>
            <a:cxnLst/>
            <a:rect l="l" t="t" r="r" b="b"/>
            <a:pathLst>
              <a:path w="10561819" h="3172150">
                <a:moveTo>
                  <a:pt x="0" y="0"/>
                </a:moveTo>
                <a:lnTo>
                  <a:pt x="10561819" y="0"/>
                </a:lnTo>
                <a:lnTo>
                  <a:pt x="10561819" y="3172151"/>
                </a:lnTo>
                <a:lnTo>
                  <a:pt x="0" y="3172151"/>
                </a:lnTo>
                <a:lnTo>
                  <a:pt x="0" y="0"/>
                </a:lnTo>
                <a:close/>
              </a:path>
            </a:pathLst>
          </a:custGeom>
          <a:blipFill>
            <a:blip r:embed="rId4"/>
            <a:stretch>
              <a:fillRect/>
            </a:stretch>
          </a:blipFill>
        </p:spPr>
      </p:sp>
      <p:sp>
        <p:nvSpPr>
          <p:cNvPr id="14" name="Freeform 14"/>
          <p:cNvSpPr/>
          <p:nvPr/>
        </p:nvSpPr>
        <p:spPr>
          <a:xfrm>
            <a:off x="5243907" y="6112498"/>
            <a:ext cx="12591624" cy="3330549"/>
          </a:xfrm>
          <a:custGeom>
            <a:avLst/>
            <a:gdLst/>
            <a:ahLst/>
            <a:cxnLst/>
            <a:rect l="l" t="t" r="r" b="b"/>
            <a:pathLst>
              <a:path w="12591624" h="3330549">
                <a:moveTo>
                  <a:pt x="0" y="0"/>
                </a:moveTo>
                <a:lnTo>
                  <a:pt x="12591624" y="0"/>
                </a:lnTo>
                <a:lnTo>
                  <a:pt x="12591624" y="3330549"/>
                </a:lnTo>
                <a:lnTo>
                  <a:pt x="0" y="3330549"/>
                </a:lnTo>
                <a:lnTo>
                  <a:pt x="0" y="0"/>
                </a:lnTo>
                <a:close/>
              </a:path>
            </a:pathLst>
          </a:custGeom>
          <a:blipFill>
            <a:blip r:embed="rId5"/>
            <a:stretch>
              <a:fillRect/>
            </a:stretch>
          </a:blipFill>
        </p:spPr>
      </p:sp>
      <p:sp>
        <p:nvSpPr>
          <p:cNvPr id="15" name="Freeform 15"/>
          <p:cNvSpPr/>
          <p:nvPr/>
        </p:nvSpPr>
        <p:spPr>
          <a:xfrm>
            <a:off x="-3279248" y="3013034"/>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6">
              <a:alphaModFix amt="20999"/>
              <a:extLst>
                <a:ext uri="{96DAC541-7B7A-43D3-8B79-37D633B846F1}">
                  <asvg:svgBlip xmlns:asvg="http://schemas.microsoft.com/office/drawing/2016/SVG/main" r:embed="rId7"/>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5400000">
            <a:off x="810303" y="677081"/>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rot="5400000">
            <a:off x="5974631" y="-52560"/>
            <a:ext cx="6979725" cy="12408399"/>
          </a:xfrm>
          <a:prstGeom prst="rect">
            <a:avLst/>
          </a:prstGeom>
        </p:spPr>
      </p:pic>
      <p:sp>
        <p:nvSpPr>
          <p:cNvPr id="4" name="TextBox 4"/>
          <p:cNvSpPr txBox="1"/>
          <p:nvPr/>
        </p:nvSpPr>
        <p:spPr>
          <a:xfrm>
            <a:off x="5954092" y="1700388"/>
            <a:ext cx="6379815" cy="580390"/>
          </a:xfrm>
          <a:prstGeom prst="rect">
            <a:avLst/>
          </a:prstGeom>
        </p:spPr>
        <p:txBody>
          <a:bodyPr lIns="0" tIns="0" rIns="0" bIns="0" rtlCol="0" anchor="t">
            <a:spAutoFit/>
          </a:bodyPr>
          <a:lstStyle/>
          <a:p>
            <a:pPr algn="ctr">
              <a:lnSpc>
                <a:spcPts val="4759"/>
              </a:lnSpc>
            </a:pPr>
            <a:r>
              <a:rPr lang="en-US" sz="3399">
                <a:solidFill>
                  <a:srgbClr val="000000"/>
                </a:solidFill>
                <a:latin typeface="Faustina"/>
              </a:rPr>
              <a:t>Video nạp code trên kit và chạy thử:</a:t>
            </a:r>
          </a:p>
        </p:txBody>
      </p:sp>
      <p:sp>
        <p:nvSpPr>
          <p:cNvPr id="5" name="TextBox 5"/>
          <p:cNvSpPr txBox="1"/>
          <p:nvPr/>
        </p:nvSpPr>
        <p:spPr>
          <a:xfrm>
            <a:off x="1755088" y="566470"/>
            <a:ext cx="5534584"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a:solidFill>
                  <a:srgbClr val="EB0909"/>
                </a:solidFill>
                <a:latin typeface="Open Sans Extra Bold" panose="020B0604020202020204" charset="0"/>
                <a:ea typeface="Open Sans Extra Bold" panose="020B0604020202020204" charset="0"/>
                <a:cs typeface="Open Sans Extra Bold" panose="020B0604020202020204" charset="0"/>
              </a:rPr>
              <a:t>TỔNG KẾT</a:t>
            </a:r>
          </a:p>
        </p:txBody>
      </p:sp>
      <p:sp>
        <p:nvSpPr>
          <p:cNvPr id="6" name="TextBox 6"/>
          <p:cNvSpPr txBox="1"/>
          <p:nvPr/>
        </p:nvSpPr>
        <p:spPr>
          <a:xfrm>
            <a:off x="1755088" y="1379734"/>
            <a:ext cx="2387371" cy="671018"/>
          </a:xfrm>
          <a:prstGeom prst="rect">
            <a:avLst/>
          </a:prstGeom>
        </p:spPr>
        <p:txBody>
          <a:bodyPr wrap="square" lIns="0" tIns="0" rIns="0" bIns="0" rtlCol="0" anchor="t">
            <a:spAutoFit/>
          </a:bodyPr>
          <a:lstStyle/>
          <a:p>
            <a:pPr marL="0" lvl="0" indent="0" algn="ctr">
              <a:lnSpc>
                <a:spcPts val="5600"/>
              </a:lnSpc>
              <a:spcBef>
                <a:spcPct val="0"/>
              </a:spcBef>
            </a:pP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Kết</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quả</a:t>
            </a:r>
            <a:endPar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8217" y="9258300"/>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4" name="TextBox 4"/>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rot="5400000">
            <a:off x="1939632" y="470045"/>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3557677" y="-4546024"/>
            <a:ext cx="5924489" cy="592448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2398912" y="0"/>
            <a:ext cx="5889088" cy="756959"/>
            <a:chOff x="0" y="0"/>
            <a:chExt cx="1551036" cy="199364"/>
          </a:xfrm>
        </p:grpSpPr>
        <p:sp>
          <p:nvSpPr>
            <p:cNvPr id="10" name="Freeform 10"/>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1" name="TextBox 11"/>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238003" y="8290589"/>
            <a:ext cx="7523780" cy="75237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5" name="TextBox 15"/>
          <p:cNvSpPr txBox="1"/>
          <p:nvPr/>
        </p:nvSpPr>
        <p:spPr>
          <a:xfrm>
            <a:off x="1623976" y="1306498"/>
            <a:ext cx="5486811" cy="676147"/>
          </a:xfrm>
          <a:prstGeom prst="rect">
            <a:avLst/>
          </a:prstGeom>
        </p:spPr>
        <p:txBody>
          <a:bodyPr lIns="0" tIns="0" rIns="0" bIns="0" rtlCol="0" anchor="t">
            <a:spAutoFit/>
          </a:bodyPr>
          <a:lstStyle/>
          <a:p>
            <a:pPr marL="0" lvl="0" indent="0" algn="l">
              <a:lnSpc>
                <a:spcPts val="5597"/>
              </a:lnSpc>
              <a:spcBef>
                <a:spcPct val="0"/>
              </a:spcBef>
            </a:pP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Cơ</a:t>
            </a:r>
            <a:r>
              <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sở</a:t>
            </a:r>
            <a:r>
              <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lý</a:t>
            </a:r>
            <a:r>
              <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thuyết</a:t>
            </a:r>
            <a:endPar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endParaRPr>
          </a:p>
        </p:txBody>
      </p:sp>
      <p:sp>
        <p:nvSpPr>
          <p:cNvPr id="16" name="TextBox 16"/>
          <p:cNvSpPr txBox="1"/>
          <p:nvPr/>
        </p:nvSpPr>
        <p:spPr>
          <a:xfrm>
            <a:off x="1283483" y="6805244"/>
            <a:ext cx="15975817" cy="2018030"/>
          </a:xfrm>
          <a:prstGeom prst="rect">
            <a:avLst/>
          </a:prstGeom>
        </p:spPr>
        <p:txBody>
          <a:bodyPr lIns="0" tIns="0" rIns="0" bIns="0" rtlCol="0" anchor="t">
            <a:spAutoFit/>
          </a:bodyPr>
          <a:lstStyle/>
          <a:p>
            <a:pPr algn="l">
              <a:lnSpc>
                <a:spcPts val="5439"/>
              </a:lnSpc>
            </a:pPr>
            <a:r>
              <a:rPr lang="en-US" sz="3399" dirty="0" err="1">
                <a:solidFill>
                  <a:srgbClr val="000000"/>
                </a:solidFill>
                <a:latin typeface="Faustina Bold"/>
              </a:rPr>
              <a:t>Bộ</a:t>
            </a:r>
            <a:r>
              <a:rPr lang="en-US" sz="3399" dirty="0">
                <a:solidFill>
                  <a:srgbClr val="000000"/>
                </a:solidFill>
                <a:latin typeface="Faustina Bold"/>
              </a:rPr>
              <a:t> </a:t>
            </a:r>
            <a:r>
              <a:rPr lang="en-US" sz="3399" dirty="0" err="1">
                <a:solidFill>
                  <a:srgbClr val="000000"/>
                </a:solidFill>
                <a:latin typeface="Faustina Bold"/>
              </a:rPr>
              <a:t>lọc</a:t>
            </a:r>
            <a:r>
              <a:rPr lang="en-US" sz="3399" dirty="0">
                <a:solidFill>
                  <a:srgbClr val="000000"/>
                </a:solidFill>
                <a:latin typeface="Faustina Bold"/>
              </a:rPr>
              <a:t> </a:t>
            </a:r>
            <a:r>
              <a:rPr lang="en-US" sz="3399" dirty="0" err="1">
                <a:solidFill>
                  <a:srgbClr val="000000"/>
                </a:solidFill>
                <a:latin typeface="Faustina Bold"/>
              </a:rPr>
              <a:t>thông</a:t>
            </a:r>
            <a:r>
              <a:rPr lang="en-US" sz="3399" dirty="0">
                <a:solidFill>
                  <a:srgbClr val="000000"/>
                </a:solidFill>
                <a:latin typeface="Faustina Bold"/>
              </a:rPr>
              <a:t> </a:t>
            </a:r>
            <a:r>
              <a:rPr lang="en-US" sz="3399" dirty="0" err="1">
                <a:solidFill>
                  <a:srgbClr val="000000"/>
                </a:solidFill>
                <a:latin typeface="Faustina Bold"/>
              </a:rPr>
              <a:t>thấp</a:t>
            </a:r>
            <a:r>
              <a:rPr lang="en-US" sz="3399" dirty="0">
                <a:solidFill>
                  <a:srgbClr val="000000"/>
                </a:solidFill>
                <a:latin typeface="Faustina"/>
              </a:rPr>
              <a:t> (</a:t>
            </a:r>
            <a:r>
              <a:rPr lang="en-US" sz="3399" dirty="0" err="1">
                <a:solidFill>
                  <a:srgbClr val="000000"/>
                </a:solidFill>
                <a:latin typeface="Faustina"/>
              </a:rPr>
              <a:t>LPF</a:t>
            </a:r>
            <a:r>
              <a:rPr lang="en-US" sz="3399" dirty="0">
                <a:solidFill>
                  <a:srgbClr val="000000"/>
                </a:solidFill>
                <a:latin typeface="Faustina"/>
              </a:rPr>
              <a:t> - Low Pass Filter) </a:t>
            </a:r>
            <a:r>
              <a:rPr lang="en-US" sz="3399" dirty="0" err="1">
                <a:solidFill>
                  <a:srgbClr val="000000"/>
                </a:solidFill>
                <a:latin typeface="Faustina"/>
              </a:rPr>
              <a:t>là</a:t>
            </a:r>
            <a:r>
              <a:rPr lang="en-US" sz="3399" dirty="0">
                <a:solidFill>
                  <a:srgbClr val="000000"/>
                </a:solidFill>
                <a:latin typeface="Faustina"/>
              </a:rPr>
              <a:t> </a:t>
            </a:r>
            <a:r>
              <a:rPr lang="en-US" sz="3399" dirty="0" err="1">
                <a:solidFill>
                  <a:srgbClr val="000000"/>
                </a:solidFill>
                <a:latin typeface="Faustina"/>
              </a:rPr>
              <a:t>một</a:t>
            </a:r>
            <a:r>
              <a:rPr lang="en-US" sz="3399" dirty="0">
                <a:solidFill>
                  <a:srgbClr val="000000"/>
                </a:solidFill>
                <a:latin typeface="Faustina"/>
              </a:rPr>
              <a:t> </a:t>
            </a:r>
            <a:r>
              <a:rPr lang="en-US" sz="3399" dirty="0" err="1">
                <a:solidFill>
                  <a:srgbClr val="000000"/>
                </a:solidFill>
                <a:latin typeface="Faustina"/>
              </a:rPr>
              <a:t>loại</a:t>
            </a:r>
            <a:r>
              <a:rPr lang="en-US" sz="3399" dirty="0">
                <a:solidFill>
                  <a:srgbClr val="000000"/>
                </a:solidFill>
                <a:latin typeface="Faustina"/>
              </a:rPr>
              <a:t> </a:t>
            </a:r>
            <a:r>
              <a:rPr lang="en-US" sz="3399" dirty="0" err="1">
                <a:solidFill>
                  <a:srgbClr val="000000"/>
                </a:solidFill>
                <a:latin typeface="Faustina"/>
              </a:rPr>
              <a:t>bộ</a:t>
            </a:r>
            <a:r>
              <a:rPr lang="en-US" sz="3399" dirty="0">
                <a:solidFill>
                  <a:srgbClr val="000000"/>
                </a:solidFill>
                <a:latin typeface="Faustina"/>
              </a:rPr>
              <a:t> </a:t>
            </a:r>
            <a:r>
              <a:rPr lang="en-US" sz="3399" dirty="0" err="1">
                <a:solidFill>
                  <a:srgbClr val="000000"/>
                </a:solidFill>
                <a:latin typeface="Faustina"/>
              </a:rPr>
              <a:t>lọc</a:t>
            </a:r>
            <a:r>
              <a:rPr lang="en-US" sz="3399" dirty="0">
                <a:solidFill>
                  <a:srgbClr val="000000"/>
                </a:solidFill>
                <a:latin typeface="Faustina"/>
              </a:rPr>
              <a:t> </a:t>
            </a:r>
            <a:r>
              <a:rPr lang="en-US" sz="3399" dirty="0" err="1">
                <a:solidFill>
                  <a:srgbClr val="000000"/>
                </a:solidFill>
                <a:latin typeface="Faustina"/>
              </a:rPr>
              <a:t>cho</a:t>
            </a:r>
            <a:r>
              <a:rPr lang="en-US" sz="3399" dirty="0">
                <a:solidFill>
                  <a:srgbClr val="000000"/>
                </a:solidFill>
                <a:latin typeface="Faustina"/>
              </a:rPr>
              <a:t> </a:t>
            </a:r>
            <a:r>
              <a:rPr lang="en-US" sz="3399" dirty="0" err="1">
                <a:solidFill>
                  <a:srgbClr val="000000"/>
                </a:solidFill>
                <a:latin typeface="Faustina"/>
              </a:rPr>
              <a:t>phép</a:t>
            </a:r>
            <a:r>
              <a:rPr lang="en-US" sz="3399" dirty="0">
                <a:solidFill>
                  <a:srgbClr val="000000"/>
                </a:solidFill>
                <a:latin typeface="Faustina"/>
              </a:rPr>
              <a:t> </a:t>
            </a:r>
            <a:r>
              <a:rPr lang="en-US" sz="3399" dirty="0" err="1">
                <a:solidFill>
                  <a:srgbClr val="000000"/>
                </a:solidFill>
                <a:latin typeface="Faustina"/>
              </a:rPr>
              <a:t>các</a:t>
            </a:r>
            <a:r>
              <a:rPr lang="en-US" sz="3399" dirty="0">
                <a:solidFill>
                  <a:srgbClr val="000000"/>
                </a:solidFill>
                <a:latin typeface="Faustina"/>
              </a:rPr>
              <a:t> </a:t>
            </a:r>
            <a:r>
              <a:rPr lang="en-US" sz="3399" dirty="0" err="1">
                <a:solidFill>
                  <a:srgbClr val="000000"/>
                </a:solidFill>
                <a:latin typeface="Faustina"/>
              </a:rPr>
              <a:t>tín</a:t>
            </a:r>
            <a:r>
              <a:rPr lang="en-US" sz="3399" dirty="0">
                <a:solidFill>
                  <a:srgbClr val="000000"/>
                </a:solidFill>
                <a:latin typeface="Faustina"/>
              </a:rPr>
              <a:t> </a:t>
            </a:r>
            <a:r>
              <a:rPr lang="en-US" sz="3399" dirty="0" err="1">
                <a:solidFill>
                  <a:srgbClr val="000000"/>
                </a:solidFill>
                <a:latin typeface="Faustina"/>
              </a:rPr>
              <a:t>hiệu</a:t>
            </a:r>
            <a:r>
              <a:rPr lang="en-US" sz="3399" dirty="0">
                <a:solidFill>
                  <a:srgbClr val="000000"/>
                </a:solidFill>
                <a:latin typeface="Faustina"/>
              </a:rPr>
              <a:t> </a:t>
            </a:r>
            <a:r>
              <a:rPr lang="en-US" sz="3399" dirty="0" err="1">
                <a:solidFill>
                  <a:srgbClr val="000000"/>
                </a:solidFill>
                <a:latin typeface="Faustina"/>
              </a:rPr>
              <a:t>có</a:t>
            </a:r>
            <a:r>
              <a:rPr lang="en-US" sz="3399" dirty="0">
                <a:solidFill>
                  <a:srgbClr val="000000"/>
                </a:solidFill>
                <a:latin typeface="Faustina"/>
              </a:rPr>
              <a:t> </a:t>
            </a:r>
            <a:r>
              <a:rPr lang="en-US" sz="3399" dirty="0" err="1">
                <a:solidFill>
                  <a:srgbClr val="000000"/>
                </a:solidFill>
                <a:latin typeface="Faustina"/>
              </a:rPr>
              <a:t>tần</a:t>
            </a:r>
            <a:r>
              <a:rPr lang="en-US" sz="3399" dirty="0">
                <a:solidFill>
                  <a:srgbClr val="000000"/>
                </a:solidFill>
                <a:latin typeface="Faustina"/>
              </a:rPr>
              <a:t> </a:t>
            </a:r>
            <a:r>
              <a:rPr lang="en-US" sz="3399" dirty="0" err="1">
                <a:solidFill>
                  <a:srgbClr val="000000"/>
                </a:solidFill>
                <a:latin typeface="Faustina"/>
              </a:rPr>
              <a:t>số</a:t>
            </a:r>
            <a:r>
              <a:rPr lang="en-US" sz="3399" dirty="0">
                <a:solidFill>
                  <a:srgbClr val="000000"/>
                </a:solidFill>
                <a:latin typeface="Faustina"/>
              </a:rPr>
              <a:t> </a:t>
            </a:r>
            <a:r>
              <a:rPr lang="en-US" sz="3399" dirty="0" err="1">
                <a:solidFill>
                  <a:srgbClr val="000000"/>
                </a:solidFill>
                <a:latin typeface="Faustina"/>
              </a:rPr>
              <a:t>thấp</a:t>
            </a:r>
            <a:r>
              <a:rPr lang="en-US" sz="3399" dirty="0">
                <a:solidFill>
                  <a:srgbClr val="000000"/>
                </a:solidFill>
                <a:latin typeface="Faustina"/>
              </a:rPr>
              <a:t> </a:t>
            </a:r>
            <a:r>
              <a:rPr lang="en-US" sz="3399" dirty="0" err="1">
                <a:solidFill>
                  <a:srgbClr val="000000"/>
                </a:solidFill>
                <a:latin typeface="Faustina"/>
              </a:rPr>
              <a:t>hơn</a:t>
            </a:r>
            <a:r>
              <a:rPr lang="en-US" sz="3399" dirty="0">
                <a:solidFill>
                  <a:srgbClr val="000000"/>
                </a:solidFill>
                <a:latin typeface="Faustina"/>
              </a:rPr>
              <a:t> </a:t>
            </a:r>
            <a:r>
              <a:rPr lang="en-US" sz="3399" dirty="0" err="1">
                <a:solidFill>
                  <a:srgbClr val="000000"/>
                </a:solidFill>
                <a:latin typeface="Faustina"/>
              </a:rPr>
              <a:t>một</a:t>
            </a:r>
            <a:r>
              <a:rPr lang="en-US" sz="3399" dirty="0">
                <a:solidFill>
                  <a:srgbClr val="000000"/>
                </a:solidFill>
                <a:latin typeface="Faustina"/>
              </a:rPr>
              <a:t> </a:t>
            </a:r>
            <a:r>
              <a:rPr lang="en-US" sz="3399" dirty="0" err="1">
                <a:solidFill>
                  <a:srgbClr val="000000"/>
                </a:solidFill>
                <a:latin typeface="Faustina"/>
              </a:rPr>
              <a:t>giá</a:t>
            </a:r>
            <a:r>
              <a:rPr lang="en-US" sz="3399" dirty="0">
                <a:solidFill>
                  <a:srgbClr val="000000"/>
                </a:solidFill>
                <a:latin typeface="Faustina"/>
              </a:rPr>
              <a:t> </a:t>
            </a:r>
            <a:r>
              <a:rPr lang="en-US" sz="3399" dirty="0" err="1">
                <a:solidFill>
                  <a:srgbClr val="000000"/>
                </a:solidFill>
                <a:latin typeface="Faustina"/>
              </a:rPr>
              <a:t>trị</a:t>
            </a:r>
            <a:r>
              <a:rPr lang="en-US" sz="3399" dirty="0">
                <a:solidFill>
                  <a:srgbClr val="000000"/>
                </a:solidFill>
                <a:latin typeface="Faustina"/>
              </a:rPr>
              <a:t> </a:t>
            </a:r>
            <a:r>
              <a:rPr lang="en-US" sz="3399" dirty="0" err="1">
                <a:solidFill>
                  <a:srgbClr val="000000"/>
                </a:solidFill>
                <a:latin typeface="Faustina"/>
              </a:rPr>
              <a:t>cắt</a:t>
            </a:r>
            <a:r>
              <a:rPr lang="en-US" sz="3399" dirty="0">
                <a:solidFill>
                  <a:srgbClr val="000000"/>
                </a:solidFill>
                <a:latin typeface="Faustina"/>
              </a:rPr>
              <a:t> </a:t>
            </a:r>
            <a:r>
              <a:rPr lang="en-US" sz="3399" dirty="0" err="1">
                <a:solidFill>
                  <a:srgbClr val="000000"/>
                </a:solidFill>
                <a:latin typeface="Faustina"/>
              </a:rPr>
              <a:t>đi</a:t>
            </a:r>
            <a:r>
              <a:rPr lang="en-US" sz="3399" dirty="0">
                <a:solidFill>
                  <a:srgbClr val="000000"/>
                </a:solidFill>
                <a:latin typeface="Faustina"/>
              </a:rPr>
              <a:t> qua </a:t>
            </a:r>
            <a:r>
              <a:rPr lang="en-US" sz="3399" dirty="0" err="1">
                <a:solidFill>
                  <a:srgbClr val="000000"/>
                </a:solidFill>
                <a:latin typeface="Faustina"/>
              </a:rPr>
              <a:t>và</a:t>
            </a:r>
            <a:r>
              <a:rPr lang="en-US" sz="3399" dirty="0">
                <a:solidFill>
                  <a:srgbClr val="000000"/>
                </a:solidFill>
                <a:latin typeface="Faustina"/>
              </a:rPr>
              <a:t> </a:t>
            </a:r>
            <a:r>
              <a:rPr lang="en-US" sz="3399" dirty="0" err="1">
                <a:solidFill>
                  <a:srgbClr val="000000"/>
                </a:solidFill>
                <a:latin typeface="Faustina"/>
              </a:rPr>
              <a:t>ngăn</a:t>
            </a:r>
            <a:r>
              <a:rPr lang="en-US" sz="3399" dirty="0">
                <a:solidFill>
                  <a:srgbClr val="000000"/>
                </a:solidFill>
                <a:latin typeface="Faustina"/>
              </a:rPr>
              <a:t> </a:t>
            </a:r>
            <a:r>
              <a:rPr lang="en-US" sz="3399" dirty="0" err="1">
                <a:solidFill>
                  <a:srgbClr val="000000"/>
                </a:solidFill>
                <a:latin typeface="Faustina"/>
              </a:rPr>
              <a:t>chặn</a:t>
            </a:r>
            <a:r>
              <a:rPr lang="en-US" sz="3399" dirty="0">
                <a:solidFill>
                  <a:srgbClr val="000000"/>
                </a:solidFill>
                <a:latin typeface="Faustina"/>
              </a:rPr>
              <a:t> </a:t>
            </a:r>
            <a:r>
              <a:rPr lang="en-US" sz="3399" dirty="0" err="1">
                <a:solidFill>
                  <a:srgbClr val="000000"/>
                </a:solidFill>
                <a:latin typeface="Faustina"/>
              </a:rPr>
              <a:t>các</a:t>
            </a:r>
            <a:r>
              <a:rPr lang="en-US" sz="3399" dirty="0">
                <a:solidFill>
                  <a:srgbClr val="000000"/>
                </a:solidFill>
                <a:latin typeface="Faustina"/>
              </a:rPr>
              <a:t> </a:t>
            </a:r>
            <a:r>
              <a:rPr lang="en-US" sz="3399" dirty="0" err="1">
                <a:solidFill>
                  <a:srgbClr val="000000"/>
                </a:solidFill>
                <a:latin typeface="Faustina"/>
              </a:rPr>
              <a:t>tín</a:t>
            </a:r>
            <a:r>
              <a:rPr lang="en-US" sz="3399" dirty="0">
                <a:solidFill>
                  <a:srgbClr val="000000"/>
                </a:solidFill>
                <a:latin typeface="Faustina"/>
              </a:rPr>
              <a:t> </a:t>
            </a:r>
            <a:r>
              <a:rPr lang="en-US" sz="3399" dirty="0" err="1">
                <a:solidFill>
                  <a:srgbClr val="000000"/>
                </a:solidFill>
                <a:latin typeface="Faustina"/>
              </a:rPr>
              <a:t>hiệu</a:t>
            </a:r>
            <a:r>
              <a:rPr lang="en-US" sz="3399" dirty="0">
                <a:solidFill>
                  <a:srgbClr val="000000"/>
                </a:solidFill>
                <a:latin typeface="Faustina"/>
              </a:rPr>
              <a:t> </a:t>
            </a:r>
            <a:r>
              <a:rPr lang="en-US" sz="3399" dirty="0" err="1">
                <a:solidFill>
                  <a:srgbClr val="000000"/>
                </a:solidFill>
                <a:latin typeface="Faustina"/>
              </a:rPr>
              <a:t>có</a:t>
            </a:r>
            <a:r>
              <a:rPr lang="en-US" sz="3399" dirty="0">
                <a:solidFill>
                  <a:srgbClr val="000000"/>
                </a:solidFill>
                <a:latin typeface="Faustina"/>
              </a:rPr>
              <a:t> </a:t>
            </a:r>
            <a:r>
              <a:rPr lang="en-US" sz="3399" dirty="0" err="1">
                <a:solidFill>
                  <a:srgbClr val="000000"/>
                </a:solidFill>
                <a:latin typeface="Faustina"/>
              </a:rPr>
              <a:t>tần</a:t>
            </a:r>
            <a:r>
              <a:rPr lang="en-US" sz="3399" dirty="0">
                <a:solidFill>
                  <a:srgbClr val="000000"/>
                </a:solidFill>
                <a:latin typeface="Faustina"/>
              </a:rPr>
              <a:t> </a:t>
            </a:r>
            <a:r>
              <a:rPr lang="en-US" sz="3399" dirty="0" err="1">
                <a:solidFill>
                  <a:srgbClr val="000000"/>
                </a:solidFill>
                <a:latin typeface="Faustina"/>
              </a:rPr>
              <a:t>số</a:t>
            </a:r>
            <a:r>
              <a:rPr lang="en-US" sz="3399" dirty="0">
                <a:solidFill>
                  <a:srgbClr val="000000"/>
                </a:solidFill>
                <a:latin typeface="Faustina"/>
              </a:rPr>
              <a:t> </a:t>
            </a:r>
            <a:r>
              <a:rPr lang="en-US" sz="3399" dirty="0" err="1">
                <a:solidFill>
                  <a:srgbClr val="000000"/>
                </a:solidFill>
                <a:latin typeface="Faustina"/>
              </a:rPr>
              <a:t>cao</a:t>
            </a:r>
            <a:r>
              <a:rPr lang="en-US" sz="3399" dirty="0">
                <a:solidFill>
                  <a:srgbClr val="000000"/>
                </a:solidFill>
                <a:latin typeface="Faustina"/>
              </a:rPr>
              <a:t> </a:t>
            </a:r>
            <a:r>
              <a:rPr lang="en-US" sz="3399" dirty="0" err="1">
                <a:solidFill>
                  <a:srgbClr val="000000"/>
                </a:solidFill>
                <a:latin typeface="Faustina"/>
              </a:rPr>
              <a:t>hơn</a:t>
            </a:r>
            <a:r>
              <a:rPr lang="en-US" sz="3399" dirty="0">
                <a:solidFill>
                  <a:srgbClr val="000000"/>
                </a:solidFill>
                <a:latin typeface="Faustina"/>
              </a:rPr>
              <a:t>. </a:t>
            </a:r>
            <a:r>
              <a:rPr lang="en-US" sz="3399" dirty="0" err="1">
                <a:solidFill>
                  <a:srgbClr val="000000"/>
                </a:solidFill>
                <a:latin typeface="Faustina"/>
              </a:rPr>
              <a:t>Nó</a:t>
            </a:r>
            <a:r>
              <a:rPr lang="en-US" sz="3399" dirty="0">
                <a:solidFill>
                  <a:srgbClr val="000000"/>
                </a:solidFill>
                <a:latin typeface="Faustina"/>
              </a:rPr>
              <a:t> </a:t>
            </a:r>
            <a:r>
              <a:rPr lang="en-US" sz="3399" dirty="0" err="1">
                <a:solidFill>
                  <a:srgbClr val="000000"/>
                </a:solidFill>
                <a:latin typeface="Faustina"/>
              </a:rPr>
              <a:t>được</a:t>
            </a:r>
            <a:r>
              <a:rPr lang="en-US" sz="3399" dirty="0">
                <a:solidFill>
                  <a:srgbClr val="000000"/>
                </a:solidFill>
                <a:latin typeface="Faustina"/>
              </a:rPr>
              <a:t> </a:t>
            </a:r>
            <a:r>
              <a:rPr lang="en-US" sz="3399" dirty="0" err="1">
                <a:solidFill>
                  <a:srgbClr val="000000"/>
                </a:solidFill>
                <a:latin typeface="Faustina"/>
              </a:rPr>
              <a:t>sử</a:t>
            </a:r>
            <a:r>
              <a:rPr lang="en-US" sz="3399" dirty="0">
                <a:solidFill>
                  <a:srgbClr val="000000"/>
                </a:solidFill>
                <a:latin typeface="Faustina"/>
              </a:rPr>
              <a:t> </a:t>
            </a:r>
            <a:r>
              <a:rPr lang="en-US" sz="3399" dirty="0" err="1">
                <a:solidFill>
                  <a:srgbClr val="000000"/>
                </a:solidFill>
                <a:latin typeface="Faustina"/>
              </a:rPr>
              <a:t>dụng</a:t>
            </a:r>
            <a:r>
              <a:rPr lang="en-US" sz="3399" dirty="0">
                <a:solidFill>
                  <a:srgbClr val="000000"/>
                </a:solidFill>
                <a:latin typeface="Faustina"/>
              </a:rPr>
              <a:t> </a:t>
            </a:r>
            <a:r>
              <a:rPr lang="en-US" sz="3399" dirty="0" err="1">
                <a:solidFill>
                  <a:srgbClr val="000000"/>
                </a:solidFill>
                <a:latin typeface="Faustina"/>
              </a:rPr>
              <a:t>để</a:t>
            </a:r>
            <a:r>
              <a:rPr lang="en-US" sz="3399" dirty="0">
                <a:solidFill>
                  <a:srgbClr val="000000"/>
                </a:solidFill>
                <a:latin typeface="Faustina"/>
              </a:rPr>
              <a:t> </a:t>
            </a:r>
            <a:r>
              <a:rPr lang="en-US" sz="3399" dirty="0" err="1">
                <a:solidFill>
                  <a:srgbClr val="000000"/>
                </a:solidFill>
                <a:latin typeface="Faustina"/>
              </a:rPr>
              <a:t>loại</a:t>
            </a:r>
            <a:r>
              <a:rPr lang="en-US" sz="3399" dirty="0">
                <a:solidFill>
                  <a:srgbClr val="000000"/>
                </a:solidFill>
                <a:latin typeface="Faustina"/>
              </a:rPr>
              <a:t> </a:t>
            </a:r>
            <a:r>
              <a:rPr lang="en-US" sz="3399" dirty="0" err="1">
                <a:solidFill>
                  <a:srgbClr val="000000"/>
                </a:solidFill>
                <a:latin typeface="Faustina"/>
              </a:rPr>
              <a:t>bỏ</a:t>
            </a:r>
            <a:r>
              <a:rPr lang="en-US" sz="3399" dirty="0">
                <a:solidFill>
                  <a:srgbClr val="000000"/>
                </a:solidFill>
                <a:latin typeface="Faustina"/>
              </a:rPr>
              <a:t> </a:t>
            </a:r>
            <a:r>
              <a:rPr lang="en-US" sz="3399" dirty="0" err="1">
                <a:solidFill>
                  <a:srgbClr val="000000"/>
                </a:solidFill>
                <a:latin typeface="Faustina"/>
              </a:rPr>
              <a:t>nhiễu</a:t>
            </a:r>
            <a:r>
              <a:rPr lang="en-US" sz="3399" dirty="0">
                <a:solidFill>
                  <a:srgbClr val="000000"/>
                </a:solidFill>
                <a:latin typeface="Faustina"/>
              </a:rPr>
              <a:t> </a:t>
            </a:r>
            <a:r>
              <a:rPr lang="en-US" sz="3399" dirty="0" err="1">
                <a:solidFill>
                  <a:srgbClr val="000000"/>
                </a:solidFill>
                <a:latin typeface="Faustina"/>
              </a:rPr>
              <a:t>tần</a:t>
            </a:r>
            <a:r>
              <a:rPr lang="en-US" sz="3399" dirty="0">
                <a:solidFill>
                  <a:srgbClr val="000000"/>
                </a:solidFill>
                <a:latin typeface="Faustina"/>
              </a:rPr>
              <a:t> </a:t>
            </a:r>
            <a:r>
              <a:rPr lang="en-US" sz="3399" dirty="0" err="1">
                <a:solidFill>
                  <a:srgbClr val="000000"/>
                </a:solidFill>
                <a:latin typeface="Faustina"/>
              </a:rPr>
              <a:t>số</a:t>
            </a:r>
            <a:r>
              <a:rPr lang="en-US" sz="3399" dirty="0">
                <a:solidFill>
                  <a:srgbClr val="000000"/>
                </a:solidFill>
                <a:latin typeface="Faustina"/>
              </a:rPr>
              <a:t> </a:t>
            </a:r>
            <a:r>
              <a:rPr lang="en-US" sz="3399" dirty="0" err="1">
                <a:solidFill>
                  <a:srgbClr val="000000"/>
                </a:solidFill>
                <a:latin typeface="Faustina"/>
              </a:rPr>
              <a:t>cao</a:t>
            </a:r>
            <a:r>
              <a:rPr lang="en-US" sz="3399" dirty="0">
                <a:solidFill>
                  <a:srgbClr val="000000"/>
                </a:solidFill>
                <a:latin typeface="Faustina"/>
              </a:rPr>
              <a:t> </a:t>
            </a:r>
            <a:r>
              <a:rPr lang="en-US" sz="3399" dirty="0" err="1">
                <a:solidFill>
                  <a:srgbClr val="000000"/>
                </a:solidFill>
                <a:latin typeface="Faustina"/>
              </a:rPr>
              <a:t>và</a:t>
            </a:r>
            <a:r>
              <a:rPr lang="en-US" sz="3399" dirty="0">
                <a:solidFill>
                  <a:srgbClr val="000000"/>
                </a:solidFill>
                <a:latin typeface="Faustina"/>
              </a:rPr>
              <a:t> </a:t>
            </a:r>
            <a:r>
              <a:rPr lang="en-US" sz="3399" dirty="0" err="1">
                <a:solidFill>
                  <a:srgbClr val="000000"/>
                </a:solidFill>
                <a:latin typeface="Faustina"/>
              </a:rPr>
              <a:t>làm</a:t>
            </a:r>
            <a:r>
              <a:rPr lang="en-US" sz="3399" dirty="0">
                <a:solidFill>
                  <a:srgbClr val="000000"/>
                </a:solidFill>
                <a:latin typeface="Faustina"/>
              </a:rPr>
              <a:t> </a:t>
            </a:r>
            <a:r>
              <a:rPr lang="en-US" sz="3399" dirty="0" err="1">
                <a:solidFill>
                  <a:srgbClr val="000000"/>
                </a:solidFill>
                <a:latin typeface="Faustina"/>
              </a:rPr>
              <a:t>mịn</a:t>
            </a:r>
            <a:r>
              <a:rPr lang="en-US" sz="3399" dirty="0">
                <a:solidFill>
                  <a:srgbClr val="000000"/>
                </a:solidFill>
                <a:latin typeface="Faustina"/>
              </a:rPr>
              <a:t> </a:t>
            </a:r>
            <a:r>
              <a:rPr lang="en-US" sz="3399" dirty="0" err="1">
                <a:solidFill>
                  <a:srgbClr val="000000"/>
                </a:solidFill>
                <a:latin typeface="Faustina"/>
              </a:rPr>
              <a:t>tín</a:t>
            </a:r>
            <a:r>
              <a:rPr lang="en-US" sz="3399" dirty="0">
                <a:solidFill>
                  <a:srgbClr val="000000"/>
                </a:solidFill>
                <a:latin typeface="Faustina"/>
              </a:rPr>
              <a:t> </a:t>
            </a:r>
            <a:r>
              <a:rPr lang="en-US" sz="3399" dirty="0" err="1">
                <a:solidFill>
                  <a:srgbClr val="000000"/>
                </a:solidFill>
                <a:latin typeface="Faustina"/>
              </a:rPr>
              <a:t>hiệu</a:t>
            </a:r>
            <a:r>
              <a:rPr lang="en-US" sz="3399" dirty="0">
                <a:solidFill>
                  <a:srgbClr val="000000"/>
                </a:solidFill>
                <a:latin typeface="Faustina"/>
              </a:rPr>
              <a:t> </a:t>
            </a:r>
            <a:r>
              <a:rPr lang="en-US" sz="3399" dirty="0" err="1">
                <a:solidFill>
                  <a:srgbClr val="000000"/>
                </a:solidFill>
                <a:latin typeface="Faustina"/>
              </a:rPr>
              <a:t>đầu</a:t>
            </a:r>
            <a:r>
              <a:rPr lang="en-US" sz="3399" dirty="0">
                <a:solidFill>
                  <a:srgbClr val="000000"/>
                </a:solidFill>
                <a:latin typeface="Faustina"/>
              </a:rPr>
              <a:t> </a:t>
            </a:r>
            <a:r>
              <a:rPr lang="en-US" sz="3399" dirty="0" err="1">
                <a:solidFill>
                  <a:srgbClr val="000000"/>
                </a:solidFill>
                <a:latin typeface="Faustina"/>
              </a:rPr>
              <a:t>vào</a:t>
            </a:r>
            <a:r>
              <a:rPr lang="en-US" sz="3399" dirty="0">
                <a:solidFill>
                  <a:srgbClr val="000000"/>
                </a:solidFill>
                <a:latin typeface="Faustina"/>
              </a:rPr>
              <a:t>.</a:t>
            </a:r>
          </a:p>
        </p:txBody>
      </p:sp>
      <p:sp>
        <p:nvSpPr>
          <p:cNvPr id="17" name="TextBox 17"/>
          <p:cNvSpPr txBox="1"/>
          <p:nvPr/>
        </p:nvSpPr>
        <p:spPr>
          <a:xfrm>
            <a:off x="1283483" y="2253403"/>
            <a:ext cx="15712645" cy="1332230"/>
          </a:xfrm>
          <a:prstGeom prst="rect">
            <a:avLst/>
          </a:prstGeom>
        </p:spPr>
        <p:txBody>
          <a:bodyPr lIns="0" tIns="0" rIns="0" bIns="0" rtlCol="0" anchor="t">
            <a:spAutoFit/>
          </a:bodyPr>
          <a:lstStyle/>
          <a:p>
            <a:pPr algn="l">
              <a:lnSpc>
                <a:spcPts val="5439"/>
              </a:lnSpc>
            </a:pPr>
            <a:r>
              <a:rPr lang="en-US" sz="3399">
                <a:solidFill>
                  <a:srgbClr val="051D40"/>
                </a:solidFill>
                <a:latin typeface="Faustina Bold"/>
              </a:rPr>
              <a:t>Bộ lọc FIR</a:t>
            </a:r>
            <a:r>
              <a:rPr lang="en-US" sz="3399">
                <a:solidFill>
                  <a:srgbClr val="051D40"/>
                </a:solidFill>
                <a:latin typeface="Faustina"/>
              </a:rPr>
              <a:t> (Finite Impulse Response) là một loại bộ lọc kỹ thuật số được sử dụng để xử lý tín hiệu số, có đáp ứng xung hữu hạn. </a:t>
            </a:r>
          </a:p>
        </p:txBody>
      </p:sp>
      <p:sp>
        <p:nvSpPr>
          <p:cNvPr id="18" name="TextBox 18"/>
          <p:cNvSpPr txBox="1"/>
          <p:nvPr/>
        </p:nvSpPr>
        <p:spPr>
          <a:xfrm>
            <a:off x="1287678" y="3815315"/>
            <a:ext cx="4207312" cy="2703830"/>
          </a:xfrm>
          <a:prstGeom prst="rect">
            <a:avLst/>
          </a:prstGeom>
        </p:spPr>
        <p:txBody>
          <a:bodyPr lIns="0" tIns="0" rIns="0" bIns="0" rtlCol="0" anchor="t">
            <a:spAutoFit/>
          </a:bodyPr>
          <a:lstStyle/>
          <a:p>
            <a:pPr algn="l">
              <a:lnSpc>
                <a:spcPts val="5439"/>
              </a:lnSpc>
            </a:pPr>
            <a:r>
              <a:rPr lang="en-US" sz="3399">
                <a:solidFill>
                  <a:srgbClr val="051D40"/>
                </a:solidFill>
                <a:latin typeface="Faustina Bold Italics"/>
              </a:rPr>
              <a:t>Đặc trưng</a:t>
            </a:r>
            <a:r>
              <a:rPr lang="en-US" sz="3399">
                <a:solidFill>
                  <a:srgbClr val="051D40"/>
                </a:solidFill>
                <a:latin typeface="Faustina Italics"/>
              </a:rPr>
              <a:t> </a:t>
            </a:r>
            <a:r>
              <a:rPr lang="en-US" sz="3399">
                <a:solidFill>
                  <a:srgbClr val="051D40"/>
                </a:solidFill>
                <a:latin typeface="Faustina"/>
              </a:rPr>
              <a:t>:</a:t>
            </a:r>
          </a:p>
          <a:p>
            <a:pPr algn="l">
              <a:lnSpc>
                <a:spcPts val="5439"/>
              </a:lnSpc>
            </a:pPr>
            <a:r>
              <a:rPr lang="en-US" sz="3399">
                <a:solidFill>
                  <a:srgbClr val="051D40"/>
                </a:solidFill>
                <a:latin typeface="Faustina"/>
              </a:rPr>
              <a:t>-Độ dài bộ lọc</a:t>
            </a:r>
          </a:p>
          <a:p>
            <a:pPr algn="l">
              <a:lnSpc>
                <a:spcPts val="5439"/>
              </a:lnSpc>
            </a:pPr>
            <a:r>
              <a:rPr lang="en-US" sz="3399">
                <a:solidFill>
                  <a:srgbClr val="051D40"/>
                </a:solidFill>
                <a:latin typeface="Faustina"/>
              </a:rPr>
              <a:t>-Hệ số bộ lọc</a:t>
            </a:r>
          </a:p>
          <a:p>
            <a:pPr algn="l">
              <a:lnSpc>
                <a:spcPts val="5439"/>
              </a:lnSpc>
            </a:pPr>
            <a:r>
              <a:rPr lang="en-US" sz="3399">
                <a:solidFill>
                  <a:srgbClr val="051D40"/>
                </a:solidFill>
                <a:latin typeface="Faustina"/>
              </a:rPr>
              <a:t>-Phương pháp thiết kế</a:t>
            </a:r>
          </a:p>
        </p:txBody>
      </p:sp>
      <p:sp>
        <p:nvSpPr>
          <p:cNvPr id="19" name="TextBox 19"/>
          <p:cNvSpPr txBox="1"/>
          <p:nvPr/>
        </p:nvSpPr>
        <p:spPr>
          <a:xfrm>
            <a:off x="7430943" y="3773274"/>
            <a:ext cx="5216626" cy="2703830"/>
          </a:xfrm>
          <a:prstGeom prst="rect">
            <a:avLst/>
          </a:prstGeom>
        </p:spPr>
        <p:txBody>
          <a:bodyPr lIns="0" tIns="0" rIns="0" bIns="0" rtlCol="0" anchor="t">
            <a:spAutoFit/>
          </a:bodyPr>
          <a:lstStyle/>
          <a:p>
            <a:pPr algn="l">
              <a:lnSpc>
                <a:spcPts val="5439"/>
              </a:lnSpc>
            </a:pPr>
            <a:r>
              <a:rPr lang="en-US" sz="3399">
                <a:solidFill>
                  <a:srgbClr val="051D40"/>
                </a:solidFill>
                <a:latin typeface="Faustina Bold Italics"/>
              </a:rPr>
              <a:t>Ưu điểm</a:t>
            </a:r>
            <a:r>
              <a:rPr lang="en-US" sz="3399">
                <a:solidFill>
                  <a:srgbClr val="051D40"/>
                </a:solidFill>
                <a:latin typeface="Faustina"/>
              </a:rPr>
              <a:t> :</a:t>
            </a:r>
          </a:p>
          <a:p>
            <a:pPr algn="l">
              <a:lnSpc>
                <a:spcPts val="5439"/>
              </a:lnSpc>
            </a:pPr>
            <a:r>
              <a:rPr lang="en-US" sz="3399">
                <a:solidFill>
                  <a:srgbClr val="051D40"/>
                </a:solidFill>
                <a:latin typeface="Faustina"/>
              </a:rPr>
              <a:t>-Tính linh hoạt, ổn định</a:t>
            </a:r>
          </a:p>
          <a:p>
            <a:pPr algn="l">
              <a:lnSpc>
                <a:spcPts val="5439"/>
              </a:lnSpc>
            </a:pPr>
            <a:r>
              <a:rPr lang="en-US" sz="3399">
                <a:solidFill>
                  <a:srgbClr val="051D40"/>
                </a:solidFill>
                <a:latin typeface="Faustina"/>
              </a:rPr>
              <a:t>-Độ trễ thấp</a:t>
            </a:r>
          </a:p>
          <a:p>
            <a:pPr algn="l">
              <a:lnSpc>
                <a:spcPts val="5439"/>
              </a:lnSpc>
            </a:pPr>
            <a:r>
              <a:rPr lang="en-US" sz="3399">
                <a:solidFill>
                  <a:srgbClr val="051D40"/>
                </a:solidFill>
                <a:latin typeface="Faustina"/>
              </a:rPr>
              <a:t>-Dễ dàng triển khai</a:t>
            </a:r>
          </a:p>
        </p:txBody>
      </p:sp>
      <p:sp>
        <p:nvSpPr>
          <p:cNvPr id="23" name="TextBox 19">
            <a:extLst>
              <a:ext uri="{FF2B5EF4-FFF2-40B4-BE49-F238E27FC236}">
                <a16:creationId xmlns:a16="http://schemas.microsoft.com/office/drawing/2014/main" id="{16979FAE-0A5A-ED9B-EC0E-502CDD21965D}"/>
              </a:ext>
            </a:extLst>
          </p:cNvPr>
          <p:cNvSpPr txBox="1"/>
          <p:nvPr/>
        </p:nvSpPr>
        <p:spPr>
          <a:xfrm>
            <a:off x="2693953" y="394538"/>
            <a:ext cx="4910520"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TỔNG</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QUAN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5400000">
            <a:off x="810303" y="677081"/>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920389" y="565920"/>
            <a:ext cx="5534584"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a:solidFill>
                  <a:srgbClr val="EB0909"/>
                </a:solidFill>
                <a:latin typeface="Open Sans Extra Bold" panose="020B0604020202020204" charset="0"/>
                <a:ea typeface="Open Sans Extra Bold" panose="020B0604020202020204" charset="0"/>
                <a:cs typeface="Open Sans Extra Bold" panose="020B0604020202020204" charset="0"/>
              </a:rPr>
              <a:t>TỔNG KẾT</a:t>
            </a:r>
          </a:p>
        </p:txBody>
      </p:sp>
      <p:sp>
        <p:nvSpPr>
          <p:cNvPr id="4" name="TextBox 4"/>
          <p:cNvSpPr txBox="1"/>
          <p:nvPr/>
        </p:nvSpPr>
        <p:spPr>
          <a:xfrm>
            <a:off x="1131808" y="1477233"/>
            <a:ext cx="2601991" cy="671018"/>
          </a:xfrm>
          <a:prstGeom prst="rect">
            <a:avLst/>
          </a:prstGeom>
        </p:spPr>
        <p:txBody>
          <a:bodyPr wrap="square" lIns="0" tIns="0" rIns="0" bIns="0" rtlCol="0" anchor="t">
            <a:spAutoFit/>
          </a:bodyPr>
          <a:lstStyle/>
          <a:p>
            <a:pPr marL="0" lvl="0" indent="0" algn="ctr">
              <a:lnSpc>
                <a:spcPts val="5600"/>
              </a:lnSpc>
              <a:spcBef>
                <a:spcPct val="0"/>
              </a:spcBef>
            </a:pP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Kết</a:t>
            </a:r>
            <a:r>
              <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4000" dirty="0" err="1">
                <a:solidFill>
                  <a:srgbClr val="145DA0"/>
                </a:solidFill>
                <a:latin typeface="Open Sans Extra Bold" panose="020B0604020202020204" charset="0"/>
                <a:ea typeface="Open Sans Extra Bold" panose="020B0604020202020204" charset="0"/>
                <a:cs typeface="Open Sans Extra Bold" panose="020B0604020202020204" charset="0"/>
              </a:rPr>
              <a:t>luận</a:t>
            </a:r>
            <a:endParaRPr lang="en-US" sz="4000" dirty="0">
              <a:solidFill>
                <a:srgbClr val="145DA0"/>
              </a:solidFill>
              <a:latin typeface="Open Sans Extra Bold" panose="020B0604020202020204" charset="0"/>
              <a:ea typeface="Open Sans Extra Bold" panose="020B0604020202020204" charset="0"/>
              <a:cs typeface="Open Sans Extra Bold" panose="020B0604020202020204" charset="0"/>
            </a:endParaRPr>
          </a:p>
        </p:txBody>
      </p:sp>
      <p:sp>
        <p:nvSpPr>
          <p:cNvPr id="5" name="TextBox 5"/>
          <p:cNvSpPr txBox="1"/>
          <p:nvPr/>
        </p:nvSpPr>
        <p:spPr>
          <a:xfrm>
            <a:off x="1131809" y="6458553"/>
            <a:ext cx="6954824" cy="688974"/>
          </a:xfrm>
          <a:prstGeom prst="rect">
            <a:avLst/>
          </a:prstGeom>
        </p:spPr>
        <p:txBody>
          <a:bodyPr lIns="0" tIns="0" rIns="0" bIns="0" rtlCol="0" anchor="t">
            <a:spAutoFit/>
          </a:bodyPr>
          <a:lstStyle/>
          <a:p>
            <a:pPr marL="0" lvl="0" indent="0" algn="l">
              <a:lnSpc>
                <a:spcPts val="5600"/>
              </a:lnSpc>
              <a:spcBef>
                <a:spcPct val="0"/>
              </a:spcBef>
            </a:pPr>
            <a:r>
              <a:rPr lang="en-US" sz="4000">
                <a:solidFill>
                  <a:srgbClr val="145DA0"/>
                </a:solidFill>
                <a:latin typeface="Open Sans Extra Bold" panose="020B0604020202020204" charset="0"/>
                <a:ea typeface="Open Sans Extra Bold" panose="020B0604020202020204" charset="0"/>
                <a:cs typeface="Open Sans Extra Bold" panose="020B0604020202020204" charset="0"/>
              </a:rPr>
              <a:t>Phương hướng cải thiện</a:t>
            </a:r>
          </a:p>
        </p:txBody>
      </p:sp>
      <p:sp>
        <p:nvSpPr>
          <p:cNvPr id="6" name="TextBox 6"/>
          <p:cNvSpPr txBox="1"/>
          <p:nvPr/>
        </p:nvSpPr>
        <p:spPr>
          <a:xfrm>
            <a:off x="724878" y="7266018"/>
            <a:ext cx="15816274" cy="2057400"/>
          </a:xfrm>
          <a:prstGeom prst="rect">
            <a:avLst/>
          </a:prstGeom>
        </p:spPr>
        <p:txBody>
          <a:bodyPr lIns="0" tIns="0" rIns="0" bIns="0" rtlCol="0" anchor="t">
            <a:spAutoFit/>
          </a:bodyPr>
          <a:lstStyle/>
          <a:p>
            <a:pPr marL="712468" lvl="1" indent="-356234" algn="l">
              <a:lnSpc>
                <a:spcPts val="5609"/>
              </a:lnSpc>
              <a:buFont typeface="Arial"/>
              <a:buChar char="•"/>
            </a:pPr>
            <a:r>
              <a:rPr lang="en-US" sz="3299" u="none" strike="noStrike">
                <a:solidFill>
                  <a:srgbClr val="000000"/>
                </a:solidFill>
                <a:latin typeface="Faustina"/>
              </a:rPr>
              <a:t>Tìm hiểu thêm các kiến thức có liên quan, xem xét và nhìn nhận lại lí do bộ lọc hoạt động không tốt.</a:t>
            </a:r>
          </a:p>
          <a:p>
            <a:pPr marL="712468" lvl="1" indent="-356234" algn="l">
              <a:lnSpc>
                <a:spcPts val="5609"/>
              </a:lnSpc>
              <a:buFont typeface="Arial"/>
              <a:buChar char="•"/>
            </a:pPr>
            <a:r>
              <a:rPr lang="en-US" sz="3299" u="none" strike="noStrike">
                <a:solidFill>
                  <a:srgbClr val="000000"/>
                </a:solidFill>
                <a:latin typeface="Faustina"/>
              </a:rPr>
              <a:t>Tiến hành tạo bộ lọc mới và chạy thử trên KIT, lọc thử các mẫu âm thanh nhiễu.</a:t>
            </a:r>
          </a:p>
        </p:txBody>
      </p:sp>
      <p:grpSp>
        <p:nvGrpSpPr>
          <p:cNvPr id="7" name="Group 7"/>
          <p:cNvGrpSpPr/>
          <p:nvPr/>
        </p:nvGrpSpPr>
        <p:grpSpPr>
          <a:xfrm>
            <a:off x="12398912" y="0"/>
            <a:ext cx="5889088" cy="756959"/>
            <a:chOff x="0" y="0"/>
            <a:chExt cx="1551036" cy="199364"/>
          </a:xfrm>
        </p:grpSpPr>
        <p:sp>
          <p:nvSpPr>
            <p:cNvPr id="8" name="Freeform 8"/>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9" name="TextBox 9"/>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398912" y="9530041"/>
            <a:ext cx="5889088" cy="756959"/>
            <a:chOff x="0" y="0"/>
            <a:chExt cx="1551036" cy="199364"/>
          </a:xfrm>
        </p:grpSpPr>
        <p:sp>
          <p:nvSpPr>
            <p:cNvPr id="11" name="Freeform 11"/>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2" name="TextBox 12"/>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362621" y="2819791"/>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715353" y="2204307"/>
            <a:ext cx="16241228" cy="4063746"/>
          </a:xfrm>
          <a:prstGeom prst="rect">
            <a:avLst/>
          </a:prstGeom>
        </p:spPr>
        <p:txBody>
          <a:bodyPr lIns="0" tIns="0" rIns="0" bIns="0" rtlCol="0" anchor="t">
            <a:spAutoFit/>
          </a:bodyPr>
          <a:lstStyle/>
          <a:p>
            <a:pPr marL="712468" lvl="1" indent="-356234" algn="l">
              <a:lnSpc>
                <a:spcPts val="5411"/>
              </a:lnSpc>
              <a:buFont typeface="Arial"/>
              <a:buChar char="•"/>
            </a:pPr>
            <a:r>
              <a:rPr lang="en-US" sz="3299">
                <a:solidFill>
                  <a:srgbClr val="000000"/>
                </a:solidFill>
                <a:latin typeface="Faustina"/>
              </a:rPr>
              <a:t>Đã tìm hiểu về bộ lọc FIR và ứng dụng của nó, tìm hiểu về KIT DE2 Altera, phần mềm Quartus, ModelSim và thực hiện các ứng dụng.</a:t>
            </a:r>
          </a:p>
          <a:p>
            <a:pPr marL="712468" lvl="1" indent="-356234" algn="l">
              <a:lnSpc>
                <a:spcPts val="5411"/>
              </a:lnSpc>
              <a:buFont typeface="Arial"/>
              <a:buChar char="•"/>
            </a:pPr>
            <a:r>
              <a:rPr lang="en-US" sz="3299">
                <a:solidFill>
                  <a:srgbClr val="000000"/>
                </a:solidFill>
                <a:latin typeface="Faustina"/>
              </a:rPr>
              <a:t>Đã tạo được bộ lọc FIR thông thấp 69 tap trên KIT DE2 Altera, phân tích các thông số, thực hiện chạy và lọc thử mẫu âm thanh nhiễu. </a:t>
            </a:r>
          </a:p>
          <a:p>
            <a:pPr marL="712468" lvl="1" indent="-356234" algn="l">
              <a:lnSpc>
                <a:spcPts val="5411"/>
              </a:lnSpc>
              <a:buFont typeface="Arial"/>
              <a:buChar char="•"/>
            </a:pPr>
            <a:r>
              <a:rPr lang="en-US" sz="3299">
                <a:solidFill>
                  <a:srgbClr val="000000"/>
                </a:solidFill>
                <a:latin typeface="Faustina"/>
              </a:rPr>
              <a:t>Bộ lọc hoạt động được, cho âm thanh đầu ra tuy nhiên vẫn chưa lọc được hết nhiễu có trong âm thanh, âm thanh đầu ra chưa hoàn hảo.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5247875" y="3988935"/>
            <a:ext cx="7335329" cy="1403604"/>
          </a:xfrm>
          <a:prstGeom prst="rect">
            <a:avLst/>
          </a:prstGeom>
        </p:spPr>
        <p:txBody>
          <a:bodyPr lIns="0" tIns="0" rIns="0" bIns="0" rtlCol="0" anchor="t">
            <a:spAutoFit/>
          </a:bodyPr>
          <a:lstStyle/>
          <a:p>
            <a:pPr marL="0" lvl="0" indent="0" algn="l">
              <a:lnSpc>
                <a:spcPts val="11465"/>
              </a:lnSpc>
              <a:spcBef>
                <a:spcPct val="0"/>
              </a:spcBef>
            </a:pPr>
            <a:r>
              <a:rPr lang="en-US" sz="8189">
                <a:solidFill>
                  <a:srgbClr val="051D40"/>
                </a:solidFill>
                <a:latin typeface="Open Sans Extra Bold"/>
              </a:rPr>
              <a:t>THANK YOU !!</a:t>
            </a:r>
          </a:p>
        </p:txBody>
      </p:sp>
      <p:grpSp>
        <p:nvGrpSpPr>
          <p:cNvPr id="3" name="Group 3"/>
          <p:cNvGrpSpPr/>
          <p:nvPr/>
        </p:nvGrpSpPr>
        <p:grpSpPr>
          <a:xfrm>
            <a:off x="12398912" y="0"/>
            <a:ext cx="5889088" cy="756959"/>
            <a:chOff x="0" y="0"/>
            <a:chExt cx="1551036" cy="199364"/>
          </a:xfrm>
        </p:grpSpPr>
        <p:sp>
          <p:nvSpPr>
            <p:cNvPr id="4" name="Freeform 4"/>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5" name="TextBox 5"/>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398912" y="9530041"/>
            <a:ext cx="5889088" cy="756959"/>
            <a:chOff x="0" y="0"/>
            <a:chExt cx="1551036" cy="199364"/>
          </a:xfrm>
        </p:grpSpPr>
        <p:sp>
          <p:nvSpPr>
            <p:cNvPr id="7" name="Freeform 7"/>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8" name="TextBox 8"/>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3362621" y="2819791"/>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8217" y="9258300"/>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4" name="TextBox 4"/>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rot="5400000">
            <a:off x="1883827" y="471695"/>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3724222" y="-4507687"/>
            <a:ext cx="5924489" cy="592448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2398912" y="0"/>
            <a:ext cx="5889088" cy="756959"/>
            <a:chOff x="0" y="0"/>
            <a:chExt cx="1551036" cy="199364"/>
          </a:xfrm>
        </p:grpSpPr>
        <p:sp>
          <p:nvSpPr>
            <p:cNvPr id="10" name="Freeform 10"/>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1" name="TextBox 11"/>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238003" y="8290589"/>
            <a:ext cx="7523780" cy="75237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5" name="Freeform 15"/>
          <p:cNvSpPr/>
          <p:nvPr/>
        </p:nvSpPr>
        <p:spPr>
          <a:xfrm>
            <a:off x="14359893" y="1947587"/>
            <a:ext cx="2563186" cy="3411565"/>
          </a:xfrm>
          <a:custGeom>
            <a:avLst/>
            <a:gdLst/>
            <a:ahLst/>
            <a:cxnLst/>
            <a:rect l="l" t="t" r="r" b="b"/>
            <a:pathLst>
              <a:path w="2563186" h="3411565">
                <a:moveTo>
                  <a:pt x="0" y="0"/>
                </a:moveTo>
                <a:lnTo>
                  <a:pt x="2563186" y="0"/>
                </a:lnTo>
                <a:lnTo>
                  <a:pt x="2563186" y="3411565"/>
                </a:lnTo>
                <a:lnTo>
                  <a:pt x="0" y="3411565"/>
                </a:lnTo>
                <a:lnTo>
                  <a:pt x="0" y="0"/>
                </a:lnTo>
                <a:close/>
              </a:path>
            </a:pathLst>
          </a:custGeom>
          <a:blipFill>
            <a:blip r:embed="rId4"/>
            <a:stretch>
              <a:fillRect/>
            </a:stretch>
          </a:blipFill>
        </p:spPr>
      </p:sp>
      <p:sp>
        <p:nvSpPr>
          <p:cNvPr id="16" name="Freeform 16"/>
          <p:cNvSpPr/>
          <p:nvPr/>
        </p:nvSpPr>
        <p:spPr>
          <a:xfrm>
            <a:off x="9360952" y="1668667"/>
            <a:ext cx="4020770" cy="3792926"/>
          </a:xfrm>
          <a:custGeom>
            <a:avLst/>
            <a:gdLst/>
            <a:ahLst/>
            <a:cxnLst/>
            <a:rect l="l" t="t" r="r" b="b"/>
            <a:pathLst>
              <a:path w="4020770" h="3792926">
                <a:moveTo>
                  <a:pt x="0" y="0"/>
                </a:moveTo>
                <a:lnTo>
                  <a:pt x="4020770" y="0"/>
                </a:lnTo>
                <a:lnTo>
                  <a:pt x="4020770" y="3792926"/>
                </a:lnTo>
                <a:lnTo>
                  <a:pt x="0" y="3792926"/>
                </a:lnTo>
                <a:lnTo>
                  <a:pt x="0" y="0"/>
                </a:lnTo>
                <a:close/>
              </a:path>
            </a:pathLst>
          </a:custGeom>
          <a:blipFill>
            <a:blip r:embed="rId5"/>
            <a:stretch>
              <a:fillRect/>
            </a:stretch>
          </a:blipFill>
        </p:spPr>
      </p:sp>
      <p:sp>
        <p:nvSpPr>
          <p:cNvPr id="17" name="Freeform 17"/>
          <p:cNvSpPr/>
          <p:nvPr/>
        </p:nvSpPr>
        <p:spPr>
          <a:xfrm>
            <a:off x="11371337" y="6271218"/>
            <a:ext cx="3866666" cy="2174999"/>
          </a:xfrm>
          <a:custGeom>
            <a:avLst/>
            <a:gdLst/>
            <a:ahLst/>
            <a:cxnLst/>
            <a:rect l="l" t="t" r="r" b="b"/>
            <a:pathLst>
              <a:path w="3866666" h="2174999">
                <a:moveTo>
                  <a:pt x="0" y="0"/>
                </a:moveTo>
                <a:lnTo>
                  <a:pt x="3866666" y="0"/>
                </a:lnTo>
                <a:lnTo>
                  <a:pt x="3866666" y="2175000"/>
                </a:lnTo>
                <a:lnTo>
                  <a:pt x="0" y="2175000"/>
                </a:lnTo>
                <a:lnTo>
                  <a:pt x="0" y="0"/>
                </a:lnTo>
                <a:close/>
              </a:path>
            </a:pathLst>
          </a:custGeom>
          <a:blipFill>
            <a:blip r:embed="rId6"/>
            <a:stretch>
              <a:fillRect/>
            </a:stretch>
          </a:blipFill>
        </p:spPr>
      </p:sp>
      <p:sp>
        <p:nvSpPr>
          <p:cNvPr id="18" name="TextBox 18"/>
          <p:cNvSpPr txBox="1"/>
          <p:nvPr/>
        </p:nvSpPr>
        <p:spPr>
          <a:xfrm>
            <a:off x="1920069" y="1531639"/>
            <a:ext cx="5928464" cy="670953"/>
          </a:xfrm>
          <a:prstGeom prst="rect">
            <a:avLst/>
          </a:prstGeom>
        </p:spPr>
        <p:txBody>
          <a:bodyPr lIns="0" tIns="0" rIns="0" bIns="0" rtlCol="0" anchor="t">
            <a:spAutoFit/>
          </a:bodyPr>
          <a:lstStyle/>
          <a:p>
            <a:pPr marL="0" lvl="0" indent="0" algn="l">
              <a:lnSpc>
                <a:spcPts val="5597"/>
              </a:lnSpc>
              <a:spcBef>
                <a:spcPct val="0"/>
              </a:spcBef>
            </a:pP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Tài</a:t>
            </a:r>
            <a:r>
              <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nguyên</a:t>
            </a:r>
            <a:r>
              <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sử</a:t>
            </a:r>
            <a:r>
              <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dụng</a:t>
            </a:r>
            <a:endPar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endParaRPr>
          </a:p>
        </p:txBody>
      </p:sp>
      <p:sp>
        <p:nvSpPr>
          <p:cNvPr id="19" name="TextBox 19"/>
          <p:cNvSpPr txBox="1"/>
          <p:nvPr/>
        </p:nvSpPr>
        <p:spPr>
          <a:xfrm>
            <a:off x="1659654" y="2955475"/>
            <a:ext cx="6449293" cy="1367845"/>
          </a:xfrm>
          <a:prstGeom prst="rect">
            <a:avLst/>
          </a:prstGeom>
        </p:spPr>
        <p:txBody>
          <a:bodyPr lIns="0" tIns="0" rIns="0" bIns="0" rtlCol="0" anchor="t">
            <a:spAutoFit/>
          </a:bodyPr>
          <a:lstStyle/>
          <a:p>
            <a:pPr marL="0" lvl="0" indent="0" algn="just">
              <a:lnSpc>
                <a:spcPts val="5608"/>
              </a:lnSpc>
            </a:pPr>
            <a:r>
              <a:rPr lang="en-US" sz="3399" spc="-67">
                <a:solidFill>
                  <a:srgbClr val="000000"/>
                </a:solidFill>
                <a:latin typeface="Faustina Bold"/>
              </a:rPr>
              <a:t>Phần mềm mô phỏng: </a:t>
            </a:r>
            <a:r>
              <a:rPr lang="en-US" sz="3399" spc="-67">
                <a:solidFill>
                  <a:srgbClr val="000000"/>
                </a:solidFill>
                <a:latin typeface="Faustina"/>
              </a:rPr>
              <a:t>Quartus, ModelSim</a:t>
            </a:r>
          </a:p>
        </p:txBody>
      </p:sp>
      <p:sp>
        <p:nvSpPr>
          <p:cNvPr id="20" name="TextBox 20"/>
          <p:cNvSpPr txBox="1"/>
          <p:nvPr/>
        </p:nvSpPr>
        <p:spPr>
          <a:xfrm>
            <a:off x="1682669" y="4964790"/>
            <a:ext cx="5928464" cy="662995"/>
          </a:xfrm>
          <a:prstGeom prst="rect">
            <a:avLst/>
          </a:prstGeom>
        </p:spPr>
        <p:txBody>
          <a:bodyPr lIns="0" tIns="0" rIns="0" bIns="0" rtlCol="0" anchor="t">
            <a:spAutoFit/>
          </a:bodyPr>
          <a:lstStyle/>
          <a:p>
            <a:pPr marL="0" lvl="0" indent="0" algn="just">
              <a:lnSpc>
                <a:spcPts val="5608"/>
              </a:lnSpc>
            </a:pPr>
            <a:r>
              <a:rPr lang="en-US" sz="3399" spc="-67">
                <a:solidFill>
                  <a:srgbClr val="000000"/>
                </a:solidFill>
                <a:latin typeface="Faustina Bold"/>
              </a:rPr>
              <a:t>Phần mềm thiết kế: </a:t>
            </a:r>
            <a:r>
              <a:rPr lang="en-US" sz="3399" spc="-67">
                <a:solidFill>
                  <a:srgbClr val="000000"/>
                </a:solidFill>
                <a:latin typeface="Faustina"/>
              </a:rPr>
              <a:t>Matlab</a:t>
            </a:r>
          </a:p>
        </p:txBody>
      </p:sp>
      <p:sp>
        <p:nvSpPr>
          <p:cNvPr id="21" name="TextBox 21"/>
          <p:cNvSpPr txBox="1"/>
          <p:nvPr/>
        </p:nvSpPr>
        <p:spPr>
          <a:xfrm>
            <a:off x="1682669" y="6964355"/>
            <a:ext cx="4578764" cy="662995"/>
          </a:xfrm>
          <a:prstGeom prst="rect">
            <a:avLst/>
          </a:prstGeom>
        </p:spPr>
        <p:txBody>
          <a:bodyPr lIns="0" tIns="0" rIns="0" bIns="0" rtlCol="0" anchor="t">
            <a:spAutoFit/>
          </a:bodyPr>
          <a:lstStyle/>
          <a:p>
            <a:pPr marL="0" lvl="0" indent="0" algn="just">
              <a:lnSpc>
                <a:spcPts val="5608"/>
              </a:lnSpc>
            </a:pPr>
            <a:r>
              <a:rPr lang="en-US" sz="3399" spc="-67">
                <a:solidFill>
                  <a:srgbClr val="000000"/>
                </a:solidFill>
                <a:latin typeface="Faustina Bold"/>
              </a:rPr>
              <a:t>Kit thực nghiệm:</a:t>
            </a:r>
            <a:r>
              <a:rPr lang="en-US" sz="3399" spc="-67">
                <a:solidFill>
                  <a:srgbClr val="000000"/>
                </a:solidFill>
                <a:latin typeface="Faustina"/>
              </a:rPr>
              <a:t>  DE2</a:t>
            </a:r>
          </a:p>
        </p:txBody>
      </p:sp>
      <p:sp>
        <p:nvSpPr>
          <p:cNvPr id="22" name="TextBox 22"/>
          <p:cNvSpPr txBox="1"/>
          <p:nvPr/>
        </p:nvSpPr>
        <p:spPr>
          <a:xfrm>
            <a:off x="2700613" y="311628"/>
            <a:ext cx="4910520"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TỔNG</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QUAN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8217" y="9258300"/>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4" name="TextBox 4"/>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rot="5400000">
            <a:off x="2164024" y="471695"/>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3724222" y="-4507687"/>
            <a:ext cx="5924489" cy="592448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2398912" y="0"/>
            <a:ext cx="5889088" cy="756959"/>
            <a:chOff x="0" y="0"/>
            <a:chExt cx="1551036" cy="199364"/>
          </a:xfrm>
        </p:grpSpPr>
        <p:sp>
          <p:nvSpPr>
            <p:cNvPr id="10" name="Freeform 10"/>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1" name="TextBox 11"/>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238003" y="8290589"/>
            <a:ext cx="7523780" cy="75237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5" name="Freeform 15"/>
          <p:cNvSpPr/>
          <p:nvPr/>
        </p:nvSpPr>
        <p:spPr>
          <a:xfrm>
            <a:off x="2538001" y="2305849"/>
            <a:ext cx="11675424" cy="6834096"/>
          </a:xfrm>
          <a:custGeom>
            <a:avLst/>
            <a:gdLst/>
            <a:ahLst/>
            <a:cxnLst/>
            <a:rect l="l" t="t" r="r" b="b"/>
            <a:pathLst>
              <a:path w="11675424" h="6834096">
                <a:moveTo>
                  <a:pt x="0" y="0"/>
                </a:moveTo>
                <a:lnTo>
                  <a:pt x="11675424" y="0"/>
                </a:lnTo>
                <a:lnTo>
                  <a:pt x="11675424" y="6834096"/>
                </a:lnTo>
                <a:lnTo>
                  <a:pt x="0" y="6834096"/>
                </a:lnTo>
                <a:lnTo>
                  <a:pt x="0" y="0"/>
                </a:lnTo>
                <a:close/>
              </a:path>
            </a:pathLst>
          </a:custGeom>
          <a:blipFill>
            <a:blip r:embed="rId4"/>
            <a:stretch>
              <a:fillRect/>
            </a:stretch>
          </a:blipFill>
        </p:spPr>
      </p:sp>
      <p:sp>
        <p:nvSpPr>
          <p:cNvPr id="16" name="TextBox 16"/>
          <p:cNvSpPr txBox="1"/>
          <p:nvPr/>
        </p:nvSpPr>
        <p:spPr>
          <a:xfrm>
            <a:off x="1916485" y="1302502"/>
            <a:ext cx="5928464" cy="676147"/>
          </a:xfrm>
          <a:prstGeom prst="rect">
            <a:avLst/>
          </a:prstGeom>
        </p:spPr>
        <p:txBody>
          <a:bodyPr lIns="0" tIns="0" rIns="0" bIns="0" rtlCol="0" anchor="t">
            <a:spAutoFit/>
          </a:bodyPr>
          <a:lstStyle/>
          <a:p>
            <a:pPr marL="0" lvl="0" indent="0" algn="l">
              <a:lnSpc>
                <a:spcPts val="5597"/>
              </a:lnSpc>
              <a:spcBef>
                <a:spcPct val="0"/>
              </a:spcBef>
            </a:pP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Tài</a:t>
            </a:r>
            <a:r>
              <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nguyên</a:t>
            </a:r>
            <a:r>
              <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sử</a:t>
            </a:r>
            <a:r>
              <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rPr>
              <a:t> </a:t>
            </a:r>
            <a:r>
              <a:rPr lang="en-US" sz="3998" spc="-79" dirty="0" err="1">
                <a:solidFill>
                  <a:srgbClr val="145DA0"/>
                </a:solidFill>
                <a:latin typeface="Open Sans Extra Bold" panose="020B0604020202020204" charset="0"/>
                <a:ea typeface="Open Sans Extra Bold" panose="020B0604020202020204" charset="0"/>
                <a:cs typeface="Open Sans Extra Bold" panose="020B0604020202020204" charset="0"/>
              </a:rPr>
              <a:t>dụng</a:t>
            </a:r>
            <a:endParaRPr lang="en-US" sz="3998" spc="-79" dirty="0">
              <a:solidFill>
                <a:srgbClr val="145DA0"/>
              </a:solidFill>
              <a:latin typeface="Open Sans Extra Bold" panose="020B0604020202020204" charset="0"/>
              <a:ea typeface="Open Sans Extra Bold" panose="020B0604020202020204" charset="0"/>
              <a:cs typeface="Open Sans Extra Bold" panose="020B0604020202020204" charset="0"/>
            </a:endParaRPr>
          </a:p>
        </p:txBody>
      </p:sp>
      <p:sp>
        <p:nvSpPr>
          <p:cNvPr id="17" name="TextBox 17"/>
          <p:cNvSpPr txBox="1"/>
          <p:nvPr/>
        </p:nvSpPr>
        <p:spPr>
          <a:xfrm>
            <a:off x="2934429" y="309978"/>
            <a:ext cx="4910520" cy="767774"/>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TỔNG</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QUAN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67766"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2643344" y="1526300"/>
            <a:ext cx="7780062" cy="1072529"/>
          </a:xfrm>
          <a:prstGeom prst="rect">
            <a:avLst/>
          </a:prstGeom>
        </p:spPr>
        <p:txBody>
          <a:bodyPr lIns="0" tIns="0" rIns="0" bIns="0" rtlCol="0" anchor="t">
            <a:spAutoFit/>
          </a:bodyPr>
          <a:lstStyle/>
          <a:p>
            <a:pPr algn="l">
              <a:lnSpc>
                <a:spcPts val="8733"/>
              </a:lnSpc>
              <a:spcBef>
                <a:spcPct val="0"/>
              </a:spcBef>
            </a:pPr>
            <a:r>
              <a:rPr lang="en-US" sz="6238">
                <a:solidFill>
                  <a:srgbClr val="2E749B"/>
                </a:solidFill>
                <a:latin typeface="Open Sans Extra Bold"/>
              </a:rPr>
              <a:t>NỘI DUNG CHÍNH</a:t>
            </a:r>
          </a:p>
        </p:txBody>
      </p:sp>
      <p:sp>
        <p:nvSpPr>
          <p:cNvPr id="33" name="Freeform 8">
            <a:extLst>
              <a:ext uri="{FF2B5EF4-FFF2-40B4-BE49-F238E27FC236}">
                <a16:creationId xmlns:a16="http://schemas.microsoft.com/office/drawing/2014/main" id="{B268621D-AD78-98A9-73D5-6B7C254D9802}"/>
              </a:ext>
            </a:extLst>
          </p:cNvPr>
          <p:cNvSpPr/>
          <p:nvPr/>
        </p:nvSpPr>
        <p:spPr>
          <a:xfrm rot="5400000">
            <a:off x="2176070" y="3509529"/>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9">
            <a:extLst>
              <a:ext uri="{FF2B5EF4-FFF2-40B4-BE49-F238E27FC236}">
                <a16:creationId xmlns:a16="http://schemas.microsoft.com/office/drawing/2014/main" id="{4FE4A74D-F920-6443-72FA-112D751F97C8}"/>
              </a:ext>
            </a:extLst>
          </p:cNvPr>
          <p:cNvSpPr/>
          <p:nvPr/>
        </p:nvSpPr>
        <p:spPr>
          <a:xfrm rot="5400000">
            <a:off x="2179415" y="4566735"/>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10">
            <a:extLst>
              <a:ext uri="{FF2B5EF4-FFF2-40B4-BE49-F238E27FC236}">
                <a16:creationId xmlns:a16="http://schemas.microsoft.com/office/drawing/2014/main" id="{FB4A58CA-9FAD-A06D-5105-CC30CF7BEBCE}"/>
              </a:ext>
            </a:extLst>
          </p:cNvPr>
          <p:cNvSpPr/>
          <p:nvPr/>
        </p:nvSpPr>
        <p:spPr>
          <a:xfrm rot="5400000">
            <a:off x="2176070" y="5652366"/>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Freeform 11">
            <a:extLst>
              <a:ext uri="{FF2B5EF4-FFF2-40B4-BE49-F238E27FC236}">
                <a16:creationId xmlns:a16="http://schemas.microsoft.com/office/drawing/2014/main" id="{3C545A36-4600-56E5-63CD-75DD20988FF0}"/>
              </a:ext>
            </a:extLst>
          </p:cNvPr>
          <p:cNvSpPr/>
          <p:nvPr/>
        </p:nvSpPr>
        <p:spPr>
          <a:xfrm rot="5400000">
            <a:off x="2176070" y="6788836"/>
            <a:ext cx="643013" cy="570528"/>
          </a:xfrm>
          <a:custGeom>
            <a:avLst/>
            <a:gdLst/>
            <a:ahLst/>
            <a:cxnLst/>
            <a:rect l="l" t="t" r="r" b="b"/>
            <a:pathLst>
              <a:path w="643013" h="570528">
                <a:moveTo>
                  <a:pt x="0" y="0"/>
                </a:moveTo>
                <a:lnTo>
                  <a:pt x="643013" y="0"/>
                </a:lnTo>
                <a:lnTo>
                  <a:pt x="643013" y="570529"/>
                </a:lnTo>
                <a:lnTo>
                  <a:pt x="0" y="570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9" name="TextBox 15">
            <a:extLst>
              <a:ext uri="{FF2B5EF4-FFF2-40B4-BE49-F238E27FC236}">
                <a16:creationId xmlns:a16="http://schemas.microsoft.com/office/drawing/2014/main" id="{1FDFD2D8-F097-7322-3835-ED3B7C436B69}"/>
              </a:ext>
            </a:extLst>
          </p:cNvPr>
          <p:cNvSpPr txBox="1"/>
          <p:nvPr/>
        </p:nvSpPr>
        <p:spPr>
          <a:xfrm>
            <a:off x="3124200" y="4381758"/>
            <a:ext cx="5213982"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err="1">
                <a:latin typeface="Open Sans Extra Bold" panose="020B0604020202020204" charset="0"/>
                <a:ea typeface="Open Sans Extra Bold" panose="020B0604020202020204" charset="0"/>
                <a:cs typeface="Open Sans Extra Bold" panose="020B0604020202020204" charset="0"/>
              </a:rPr>
              <a:t>PHẦN</a:t>
            </a:r>
            <a:r>
              <a:rPr lang="en-US" sz="4598" u="none" strike="noStrike" spc="-91" dirty="0">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latin typeface="Open Sans Extra Bold" panose="020B0604020202020204" charset="0"/>
                <a:ea typeface="Open Sans Extra Bold" panose="020B0604020202020204" charset="0"/>
                <a:cs typeface="Open Sans Extra Bold" panose="020B0604020202020204" charset="0"/>
              </a:rPr>
              <a:t>CỨNG</a:t>
            </a:r>
            <a:endParaRPr lang="en-US" sz="4598" u="none" strike="noStrike" spc="-91" dirty="0">
              <a:latin typeface="Open Sans Extra Bold" panose="020B0604020202020204" charset="0"/>
              <a:ea typeface="Open Sans Extra Bold" panose="020B0604020202020204" charset="0"/>
              <a:cs typeface="Open Sans Extra Bold" panose="020B0604020202020204" charset="0"/>
            </a:endParaRPr>
          </a:p>
        </p:txBody>
      </p:sp>
      <p:sp>
        <p:nvSpPr>
          <p:cNvPr id="40" name="TextBox 16">
            <a:extLst>
              <a:ext uri="{FF2B5EF4-FFF2-40B4-BE49-F238E27FC236}">
                <a16:creationId xmlns:a16="http://schemas.microsoft.com/office/drawing/2014/main" id="{894D9413-065B-D0B9-2457-AD9C55EAAF8E}"/>
              </a:ext>
            </a:extLst>
          </p:cNvPr>
          <p:cNvSpPr txBox="1"/>
          <p:nvPr/>
        </p:nvSpPr>
        <p:spPr>
          <a:xfrm>
            <a:off x="10854732" y="4405732"/>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latin typeface="Open Sans Extra Bold" panose="020B0604020202020204" charset="0"/>
                <a:ea typeface="Open Sans Extra Bold" panose="020B0604020202020204" charset="0"/>
                <a:cs typeface="Open Sans Extra Bold" panose="020B0604020202020204" charset="0"/>
              </a:rPr>
              <a:t>02</a:t>
            </a:r>
          </a:p>
        </p:txBody>
      </p:sp>
      <p:sp>
        <p:nvSpPr>
          <p:cNvPr id="41" name="TextBox 17">
            <a:extLst>
              <a:ext uri="{FF2B5EF4-FFF2-40B4-BE49-F238E27FC236}">
                <a16:creationId xmlns:a16="http://schemas.microsoft.com/office/drawing/2014/main" id="{A72E09FE-9263-3980-0119-6369F2BCE092}"/>
              </a:ext>
            </a:extLst>
          </p:cNvPr>
          <p:cNvSpPr txBox="1"/>
          <p:nvPr/>
        </p:nvSpPr>
        <p:spPr>
          <a:xfrm>
            <a:off x="3124200" y="5467389"/>
            <a:ext cx="7170848" cy="767774"/>
          </a:xfrm>
          <a:prstGeom prst="rect">
            <a:avLst/>
          </a:prstGeom>
        </p:spPr>
        <p:txBody>
          <a:bodyPr wrap="square" lIns="0" tIns="0" rIns="0" bIns="0" rtlCol="0" anchor="t">
            <a:spAutoFit/>
          </a:bodyPr>
          <a:lstStyle/>
          <a:p>
            <a:pPr marL="0" lvl="0" indent="0" algn="l">
              <a:lnSpc>
                <a:spcPts val="6437"/>
              </a:lnSpc>
              <a:spcBef>
                <a:spcPct val="0"/>
              </a:spcBef>
            </a:pP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THIẾT</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KẾ</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VÀ</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MÔ</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a:t>
            </a: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PHỎNG</a:t>
            </a:r>
            <a:endPar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endParaRPr>
          </a:p>
        </p:txBody>
      </p:sp>
      <p:sp>
        <p:nvSpPr>
          <p:cNvPr id="42" name="TextBox 18">
            <a:extLst>
              <a:ext uri="{FF2B5EF4-FFF2-40B4-BE49-F238E27FC236}">
                <a16:creationId xmlns:a16="http://schemas.microsoft.com/office/drawing/2014/main" id="{A8284311-48B9-9CB1-2871-3BA72613A07F}"/>
              </a:ext>
            </a:extLst>
          </p:cNvPr>
          <p:cNvSpPr txBox="1"/>
          <p:nvPr/>
        </p:nvSpPr>
        <p:spPr>
          <a:xfrm>
            <a:off x="10854732" y="5467389"/>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03</a:t>
            </a:r>
          </a:p>
        </p:txBody>
      </p:sp>
      <p:sp>
        <p:nvSpPr>
          <p:cNvPr id="43" name="TextBox 19">
            <a:extLst>
              <a:ext uri="{FF2B5EF4-FFF2-40B4-BE49-F238E27FC236}">
                <a16:creationId xmlns:a16="http://schemas.microsoft.com/office/drawing/2014/main" id="{5C35E61F-FA44-CC56-3633-1C09FF30C6B7}"/>
              </a:ext>
            </a:extLst>
          </p:cNvPr>
          <p:cNvSpPr txBox="1"/>
          <p:nvPr/>
        </p:nvSpPr>
        <p:spPr>
          <a:xfrm>
            <a:off x="3124200" y="6603859"/>
            <a:ext cx="5534584"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a:solidFill>
                  <a:srgbClr val="737373"/>
                </a:solidFill>
                <a:latin typeface="Open Sans Extra Bold" panose="020B0604020202020204" charset="0"/>
                <a:ea typeface="Open Sans Extra Bold" panose="020B0604020202020204" charset="0"/>
                <a:cs typeface="Open Sans Extra Bold" panose="020B0604020202020204" charset="0"/>
              </a:rPr>
              <a:t>TỔNG KẾT</a:t>
            </a:r>
          </a:p>
        </p:txBody>
      </p:sp>
      <p:sp>
        <p:nvSpPr>
          <p:cNvPr id="44" name="TextBox 20">
            <a:extLst>
              <a:ext uri="{FF2B5EF4-FFF2-40B4-BE49-F238E27FC236}">
                <a16:creationId xmlns:a16="http://schemas.microsoft.com/office/drawing/2014/main" id="{17BAAC2E-7B2E-992F-0FFB-D09D92DB6983}"/>
              </a:ext>
            </a:extLst>
          </p:cNvPr>
          <p:cNvSpPr txBox="1"/>
          <p:nvPr/>
        </p:nvSpPr>
        <p:spPr>
          <a:xfrm>
            <a:off x="10854732" y="6603860"/>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04</a:t>
            </a:r>
          </a:p>
        </p:txBody>
      </p:sp>
      <p:sp>
        <p:nvSpPr>
          <p:cNvPr id="45" name="TextBox 15">
            <a:extLst>
              <a:ext uri="{FF2B5EF4-FFF2-40B4-BE49-F238E27FC236}">
                <a16:creationId xmlns:a16="http://schemas.microsoft.com/office/drawing/2014/main" id="{9BB56F02-6FD8-3BF6-987C-28F2C3F42717}"/>
              </a:ext>
            </a:extLst>
          </p:cNvPr>
          <p:cNvSpPr txBox="1"/>
          <p:nvPr/>
        </p:nvSpPr>
        <p:spPr>
          <a:xfrm>
            <a:off x="3124200" y="3410906"/>
            <a:ext cx="5213982"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err="1">
                <a:solidFill>
                  <a:srgbClr val="737373"/>
                </a:solidFill>
                <a:latin typeface="Open Sans Extra Bold" panose="020B0604020202020204" charset="0"/>
                <a:ea typeface="Open Sans Extra Bold" panose="020B0604020202020204" charset="0"/>
                <a:cs typeface="Open Sans Extra Bold" panose="020B0604020202020204" charset="0"/>
              </a:rPr>
              <a:t>TỔNG</a:t>
            </a: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 QUAN</a:t>
            </a:r>
          </a:p>
        </p:txBody>
      </p:sp>
      <p:sp>
        <p:nvSpPr>
          <p:cNvPr id="47" name="TextBox 16">
            <a:extLst>
              <a:ext uri="{FF2B5EF4-FFF2-40B4-BE49-F238E27FC236}">
                <a16:creationId xmlns:a16="http://schemas.microsoft.com/office/drawing/2014/main" id="{DBB99358-BABE-4DC7-2A17-AA460D6FAD96}"/>
              </a:ext>
            </a:extLst>
          </p:cNvPr>
          <p:cNvSpPr txBox="1"/>
          <p:nvPr/>
        </p:nvSpPr>
        <p:spPr>
          <a:xfrm>
            <a:off x="10854732" y="3367464"/>
            <a:ext cx="831680" cy="767774"/>
          </a:xfrm>
          <a:prstGeom prst="rect">
            <a:avLst/>
          </a:prstGeom>
        </p:spPr>
        <p:txBody>
          <a:bodyPr lIns="0" tIns="0" rIns="0" bIns="0" rtlCol="0" anchor="t">
            <a:spAutoFit/>
          </a:bodyPr>
          <a:lstStyle/>
          <a:p>
            <a:pPr marL="0" lvl="0" indent="0" algn="l">
              <a:lnSpc>
                <a:spcPts val="6437"/>
              </a:lnSpc>
              <a:spcBef>
                <a:spcPct val="0"/>
              </a:spcBef>
            </a:pPr>
            <a:r>
              <a:rPr lang="en-US" sz="4598" u="none" strike="noStrike" spc="-91" dirty="0">
                <a:solidFill>
                  <a:srgbClr val="737373"/>
                </a:solidFill>
                <a:latin typeface="Open Sans Extra Bold" panose="020B0604020202020204" charset="0"/>
                <a:ea typeface="Open Sans Extra Bold" panose="020B0604020202020204" charset="0"/>
                <a:cs typeface="Open Sans Extra Bold" panose="020B0604020202020204" charset="0"/>
              </a:rPr>
              <a:t>01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3027737" y="383302"/>
            <a:ext cx="643013" cy="570528"/>
          </a:xfrm>
          <a:custGeom>
            <a:avLst/>
            <a:gdLst/>
            <a:ahLst/>
            <a:cxnLst/>
            <a:rect l="l" t="t" r="r" b="b"/>
            <a:pathLst>
              <a:path w="643013" h="570528">
                <a:moveTo>
                  <a:pt x="0" y="0"/>
                </a:moveTo>
                <a:lnTo>
                  <a:pt x="643013" y="0"/>
                </a:lnTo>
                <a:lnTo>
                  <a:pt x="643013" y="570528"/>
                </a:lnTo>
                <a:lnTo>
                  <a:pt x="0" y="570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102065" y="-1071155"/>
            <a:ext cx="5185935" cy="11358155"/>
            <a:chOff x="0" y="0"/>
            <a:chExt cx="453440" cy="993118"/>
          </a:xfrm>
        </p:grpSpPr>
        <p:sp>
          <p:nvSpPr>
            <p:cNvPr id="7" name="Freeform 7"/>
            <p:cNvSpPr/>
            <p:nvPr/>
          </p:nvSpPr>
          <p:spPr>
            <a:xfrm>
              <a:off x="0" y="0"/>
              <a:ext cx="453440" cy="993118"/>
            </a:xfrm>
            <a:custGeom>
              <a:avLst/>
              <a:gdLst/>
              <a:ahLst/>
              <a:cxnLst/>
              <a:rect l="l" t="t" r="r" b="b"/>
              <a:pathLst>
                <a:path w="453440" h="993118">
                  <a:moveTo>
                    <a:pt x="151228" y="19070"/>
                  </a:moveTo>
                  <a:cubicBezTo>
                    <a:pt x="174400" y="7556"/>
                    <a:pt x="200904" y="0"/>
                    <a:pt x="226842" y="0"/>
                  </a:cubicBezTo>
                  <a:cubicBezTo>
                    <a:pt x="252782" y="0"/>
                    <a:pt x="277742" y="6476"/>
                    <a:pt x="300743" y="17990"/>
                  </a:cubicBezTo>
                  <a:cubicBezTo>
                    <a:pt x="301233" y="18350"/>
                    <a:pt x="301723" y="18350"/>
                    <a:pt x="302212" y="18710"/>
                  </a:cubicBezTo>
                  <a:cubicBezTo>
                    <a:pt x="388593" y="64765"/>
                    <a:pt x="452217" y="186379"/>
                    <a:pt x="453440" y="332507"/>
                  </a:cubicBezTo>
                  <a:lnTo>
                    <a:pt x="453440" y="993118"/>
                  </a:lnTo>
                  <a:lnTo>
                    <a:pt x="0" y="993118"/>
                  </a:lnTo>
                  <a:lnTo>
                    <a:pt x="0" y="332998"/>
                  </a:lnTo>
                  <a:cubicBezTo>
                    <a:pt x="1224" y="185660"/>
                    <a:pt x="63868" y="64045"/>
                    <a:pt x="151228" y="19070"/>
                  </a:cubicBezTo>
                  <a:close/>
                </a:path>
              </a:pathLst>
            </a:custGeom>
            <a:solidFill>
              <a:srgbClr val="145DA0"/>
            </a:solidFill>
          </p:spPr>
        </p:sp>
        <p:sp>
          <p:nvSpPr>
            <p:cNvPr id="8" name="TextBox 8"/>
            <p:cNvSpPr txBox="1"/>
            <p:nvPr/>
          </p:nvSpPr>
          <p:spPr>
            <a:xfrm>
              <a:off x="0" y="88900"/>
              <a:ext cx="453440" cy="90421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84245" y="2266230"/>
            <a:ext cx="12185124" cy="7153984"/>
          </a:xfrm>
          <a:custGeom>
            <a:avLst/>
            <a:gdLst/>
            <a:ahLst/>
            <a:cxnLst/>
            <a:rect l="l" t="t" r="r" b="b"/>
            <a:pathLst>
              <a:path w="12185124" h="7153984">
                <a:moveTo>
                  <a:pt x="0" y="0"/>
                </a:moveTo>
                <a:lnTo>
                  <a:pt x="12185123" y="0"/>
                </a:lnTo>
                <a:lnTo>
                  <a:pt x="12185123" y="7153984"/>
                </a:lnTo>
                <a:lnTo>
                  <a:pt x="0" y="7153984"/>
                </a:lnTo>
                <a:lnTo>
                  <a:pt x="0" y="0"/>
                </a:lnTo>
                <a:close/>
              </a:path>
            </a:pathLst>
          </a:custGeom>
          <a:blipFill>
            <a:blip r:embed="rId4"/>
            <a:stretch>
              <a:fillRect/>
            </a:stretch>
          </a:blipFill>
        </p:spPr>
        <p:txBody>
          <a:bodyPr/>
          <a:lstStyle/>
          <a:p>
            <a:endParaRPr lang="en-US" dirty="0"/>
          </a:p>
        </p:txBody>
      </p:sp>
      <p:sp>
        <p:nvSpPr>
          <p:cNvPr id="10" name="TextBox 10"/>
          <p:cNvSpPr txBox="1"/>
          <p:nvPr/>
        </p:nvSpPr>
        <p:spPr>
          <a:xfrm>
            <a:off x="3063979" y="1290440"/>
            <a:ext cx="7625655" cy="688973"/>
          </a:xfrm>
          <a:prstGeom prst="rect">
            <a:avLst/>
          </a:prstGeom>
        </p:spPr>
        <p:txBody>
          <a:bodyPr lIns="0" tIns="0" rIns="0" bIns="0" rtlCol="0" anchor="t">
            <a:spAutoFit/>
          </a:bodyPr>
          <a:lstStyle/>
          <a:p>
            <a:pPr algn="l">
              <a:lnSpc>
                <a:spcPts val="5600"/>
              </a:lnSpc>
              <a:spcBef>
                <a:spcPct val="0"/>
              </a:spcBef>
            </a:pPr>
            <a:r>
              <a:rPr lang="en-US" sz="4000">
                <a:solidFill>
                  <a:srgbClr val="145DA0"/>
                </a:solidFill>
                <a:latin typeface="Open Sans Extra Bold"/>
              </a:rPr>
              <a:t>AUDIO trên KIT DE2</a:t>
            </a:r>
          </a:p>
        </p:txBody>
      </p:sp>
      <p:sp>
        <p:nvSpPr>
          <p:cNvPr id="11" name="TextBox 11"/>
          <p:cNvSpPr txBox="1"/>
          <p:nvPr/>
        </p:nvSpPr>
        <p:spPr>
          <a:xfrm>
            <a:off x="3972522" y="272690"/>
            <a:ext cx="5213982" cy="773738"/>
          </a:xfrm>
          <a:prstGeom prst="rect">
            <a:avLst/>
          </a:prstGeom>
        </p:spPr>
        <p:txBody>
          <a:bodyPr lIns="0" tIns="0" rIns="0" bIns="0" rtlCol="0" anchor="t">
            <a:spAutoFit/>
          </a:bodyPr>
          <a:lstStyle/>
          <a:p>
            <a:pPr algn="l">
              <a:lnSpc>
                <a:spcPts val="6437"/>
              </a:lnSpc>
              <a:spcBef>
                <a:spcPct val="0"/>
              </a:spcBef>
            </a:pP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PHẦN</a:t>
            </a:r>
            <a:r>
              <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rPr>
              <a:t> </a:t>
            </a:r>
            <a:r>
              <a:rPr lang="en-US" sz="4598" spc="-91" dirty="0" err="1">
                <a:solidFill>
                  <a:srgbClr val="EB0909"/>
                </a:solidFill>
                <a:latin typeface="Open Sans Extra Bold" panose="020B0604020202020204" charset="0"/>
                <a:ea typeface="Open Sans Extra Bold" panose="020B0604020202020204" charset="0"/>
                <a:cs typeface="Open Sans Extra Bold" panose="020B0604020202020204" charset="0"/>
              </a:rPr>
              <a:t>CỨNG</a:t>
            </a:r>
            <a:endParaRPr lang="en-US" sz="4598" spc="-91" dirty="0">
              <a:solidFill>
                <a:srgbClr val="EB0909"/>
              </a:solidFill>
              <a:latin typeface="Open Sans Extra Bold" panose="020B0604020202020204" charset="0"/>
              <a:ea typeface="Open Sans Extra Bold" panose="020B0604020202020204" charset="0"/>
              <a:cs typeface="Open Sans Extra Bold" panose="020B0604020202020204" charset="0"/>
            </a:endParaRPr>
          </a:p>
        </p:txBody>
      </p:sp>
      <p:sp>
        <p:nvSpPr>
          <p:cNvPr id="12" name="TextBox 12"/>
          <p:cNvSpPr txBox="1"/>
          <p:nvPr/>
        </p:nvSpPr>
        <p:spPr>
          <a:xfrm>
            <a:off x="1295400" y="9419933"/>
            <a:ext cx="11456644" cy="574196"/>
          </a:xfrm>
          <a:prstGeom prst="rect">
            <a:avLst/>
          </a:prstGeom>
        </p:spPr>
        <p:txBody>
          <a:bodyPr wrap="square" lIns="0" tIns="0" rIns="0" bIns="0" rtlCol="0" anchor="t">
            <a:spAutoFit/>
          </a:bodyPr>
          <a:lstStyle/>
          <a:p>
            <a:pPr marL="0" lvl="0" indent="0" algn="ctr">
              <a:lnSpc>
                <a:spcPts val="4759"/>
              </a:lnSpc>
              <a:spcBef>
                <a:spcPct val="0"/>
              </a:spcBef>
            </a:pPr>
            <a:r>
              <a:rPr lang="en-US" sz="3399" dirty="0" err="1">
                <a:solidFill>
                  <a:srgbClr val="000000"/>
                </a:solidFill>
                <a:latin typeface="Noto Sans Bold"/>
              </a:rPr>
              <a:t>Sơ</a:t>
            </a:r>
            <a:r>
              <a:rPr lang="en-US" sz="3399" dirty="0">
                <a:solidFill>
                  <a:srgbClr val="000000"/>
                </a:solidFill>
                <a:latin typeface="Noto Sans Bold"/>
              </a:rPr>
              <a:t> </a:t>
            </a:r>
            <a:r>
              <a:rPr lang="en-US" sz="3399" dirty="0" err="1">
                <a:solidFill>
                  <a:srgbClr val="000000"/>
                </a:solidFill>
                <a:latin typeface="Noto Sans Bold"/>
              </a:rPr>
              <a:t>đồ</a:t>
            </a:r>
            <a:r>
              <a:rPr lang="en-US" sz="3399" dirty="0">
                <a:solidFill>
                  <a:srgbClr val="000000"/>
                </a:solidFill>
                <a:latin typeface="Noto Sans Bold"/>
              </a:rPr>
              <a:t> </a:t>
            </a:r>
            <a:r>
              <a:rPr lang="en-US" sz="3399" dirty="0" err="1">
                <a:solidFill>
                  <a:srgbClr val="000000"/>
                </a:solidFill>
                <a:latin typeface="Noto Sans Bold"/>
              </a:rPr>
              <a:t>nguyên</a:t>
            </a:r>
            <a:r>
              <a:rPr lang="en-US" sz="3399" dirty="0">
                <a:solidFill>
                  <a:srgbClr val="000000"/>
                </a:solidFill>
                <a:latin typeface="Noto Sans Bold"/>
              </a:rPr>
              <a:t> </a:t>
            </a:r>
            <a:r>
              <a:rPr lang="en-US" sz="3399" dirty="0" err="1">
                <a:solidFill>
                  <a:srgbClr val="000000"/>
                </a:solidFill>
                <a:latin typeface="Noto Sans Bold"/>
              </a:rPr>
              <a:t>lý</a:t>
            </a:r>
            <a:r>
              <a:rPr lang="en-US" sz="3399" dirty="0">
                <a:solidFill>
                  <a:srgbClr val="000000"/>
                </a:solidFill>
                <a:latin typeface="Noto Sans Bold"/>
              </a:rPr>
              <a:t> </a:t>
            </a:r>
            <a:r>
              <a:rPr lang="en-US" sz="3399" dirty="0" err="1">
                <a:solidFill>
                  <a:srgbClr val="000000"/>
                </a:solidFill>
                <a:latin typeface="Noto Sans Bold"/>
              </a:rPr>
              <a:t>kế</a:t>
            </a:r>
            <a:r>
              <a:rPr lang="en-US" sz="3399" dirty="0">
                <a:solidFill>
                  <a:srgbClr val="000000"/>
                </a:solidFill>
                <a:latin typeface="Noto Sans Bold"/>
              </a:rPr>
              <a:t> </a:t>
            </a:r>
            <a:r>
              <a:rPr lang="en-US" sz="3399" dirty="0" err="1">
                <a:solidFill>
                  <a:srgbClr val="000000"/>
                </a:solidFill>
                <a:latin typeface="Noto Sans Bold"/>
              </a:rPr>
              <a:t>nối</a:t>
            </a:r>
            <a:r>
              <a:rPr lang="en-US" sz="3399" dirty="0">
                <a:solidFill>
                  <a:srgbClr val="000000"/>
                </a:solidFill>
                <a:latin typeface="Noto Sans Bold"/>
              </a:rPr>
              <a:t> Audio CODEC </a:t>
            </a:r>
            <a:r>
              <a:rPr lang="en-US" sz="3399" dirty="0" err="1">
                <a:solidFill>
                  <a:srgbClr val="000000"/>
                </a:solidFill>
                <a:latin typeface="Noto Sans Bold"/>
              </a:rPr>
              <a:t>của</a:t>
            </a:r>
            <a:r>
              <a:rPr lang="en-US" sz="3399" dirty="0">
                <a:solidFill>
                  <a:srgbClr val="000000"/>
                </a:solidFill>
                <a:latin typeface="Noto Sans Bold"/>
              </a:rPr>
              <a:t> Altera </a:t>
            </a:r>
            <a:r>
              <a:rPr lang="en-US" sz="3399" dirty="0" err="1">
                <a:solidFill>
                  <a:srgbClr val="000000"/>
                </a:solidFill>
                <a:latin typeface="Noto Sans Bold"/>
              </a:rPr>
              <a:t>DE2</a:t>
            </a:r>
            <a:endParaRPr lang="en-US" sz="3399" dirty="0">
              <a:solidFill>
                <a:srgbClr val="000000"/>
              </a:solidFill>
              <a:latin typeface="Noto Sans Bold"/>
            </a:endParaRPr>
          </a:p>
        </p:txBody>
      </p:sp>
      <p:sp>
        <p:nvSpPr>
          <p:cNvPr id="13" name="TextBox 13"/>
          <p:cNvSpPr txBox="1"/>
          <p:nvPr/>
        </p:nvSpPr>
        <p:spPr>
          <a:xfrm>
            <a:off x="13619329" y="2944813"/>
            <a:ext cx="4151407" cy="4321175"/>
          </a:xfrm>
          <a:prstGeom prst="rect">
            <a:avLst/>
          </a:prstGeom>
        </p:spPr>
        <p:txBody>
          <a:bodyPr lIns="0" tIns="0" rIns="0" bIns="0" rtlCol="0" anchor="t">
            <a:spAutoFit/>
          </a:bodyPr>
          <a:lstStyle/>
          <a:p>
            <a:pPr algn="ctr">
              <a:lnSpc>
                <a:spcPts val="4900"/>
              </a:lnSpc>
            </a:pPr>
            <a:r>
              <a:rPr lang="en-US" sz="3500">
                <a:solidFill>
                  <a:srgbClr val="FDFDFD"/>
                </a:solidFill>
                <a:latin typeface="Faustina"/>
              </a:rPr>
              <a:t>Bảng mạch DE2 cung cấp âm thanh chất lượng cao 24-bit thông qua chip mã hóa/ giải mã âm thanh Wolfson WM8731 (enCOder/DECoder).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2221</Words>
  <Application>Microsoft Office PowerPoint</Application>
  <PresentationFormat>Tùy chỉnh</PresentationFormat>
  <Paragraphs>239</Paragraphs>
  <Slides>51</Slides>
  <Notes>0</Notes>
  <HiddenSlides>0</HiddenSlides>
  <MMClips>1</MMClips>
  <ScaleCrop>false</ScaleCrop>
  <HeadingPairs>
    <vt:vector size="6" baseType="variant">
      <vt:variant>
        <vt:lpstr>Phông được Dùng</vt:lpstr>
      </vt:variant>
      <vt:variant>
        <vt:i4>14</vt:i4>
      </vt:variant>
      <vt:variant>
        <vt:lpstr>Chủ đề</vt:lpstr>
      </vt:variant>
      <vt:variant>
        <vt:i4>1</vt:i4>
      </vt:variant>
      <vt:variant>
        <vt:lpstr>Tiêu đề Bản chiếu</vt:lpstr>
      </vt:variant>
      <vt:variant>
        <vt:i4>51</vt:i4>
      </vt:variant>
    </vt:vector>
  </HeadingPairs>
  <TitlesOfParts>
    <vt:vector size="66" baseType="lpstr">
      <vt:lpstr>Arimo Bold</vt:lpstr>
      <vt:lpstr>Faustina Italics</vt:lpstr>
      <vt:lpstr>Arial</vt:lpstr>
      <vt:lpstr>Faustina</vt:lpstr>
      <vt:lpstr>Faustina Bold</vt:lpstr>
      <vt:lpstr>Open Sans Extra Bold</vt:lpstr>
      <vt:lpstr>Poppins Bold</vt:lpstr>
      <vt:lpstr>Calibri</vt:lpstr>
      <vt:lpstr>Noto Sans</vt:lpstr>
      <vt:lpstr>Noto Serif Display</vt:lpstr>
      <vt:lpstr>Noto Sans Bold</vt:lpstr>
      <vt:lpstr>Faustina Bold Italics</vt:lpstr>
      <vt:lpstr>Noto Sans Italics</vt:lpstr>
      <vt:lpstr>DejaVu Serif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bộ lọc FIR</dc:title>
  <cp:lastModifiedBy>THY NGUYEN</cp:lastModifiedBy>
  <cp:revision>5</cp:revision>
  <dcterms:created xsi:type="dcterms:W3CDTF">2006-08-16T00:00:00Z</dcterms:created>
  <dcterms:modified xsi:type="dcterms:W3CDTF">2024-05-05T20:34:08Z</dcterms:modified>
  <dc:identifier>DAGEQ35Gfgo</dc:identifier>
</cp:coreProperties>
</file>